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sldIdLst>
    <p:sldId id="317" r:id="rId2"/>
    <p:sldId id="345" r:id="rId3"/>
    <p:sldId id="344" r:id="rId4"/>
    <p:sldId id="329" r:id="rId5"/>
    <p:sldId id="346" r:id="rId6"/>
    <p:sldId id="347" r:id="rId7"/>
    <p:sldId id="337" r:id="rId8"/>
    <p:sldId id="348" r:id="rId9"/>
    <p:sldId id="338" r:id="rId10"/>
    <p:sldId id="349" r:id="rId11"/>
    <p:sldId id="334" r:id="rId12"/>
    <p:sldId id="350" r:id="rId13"/>
    <p:sldId id="351" r:id="rId14"/>
    <p:sldId id="339" r:id="rId15"/>
    <p:sldId id="331" r:id="rId16"/>
    <p:sldId id="276" r:id="rId17"/>
    <p:sldId id="270" r:id="rId18"/>
    <p:sldId id="332" r:id="rId19"/>
    <p:sldId id="333" r:id="rId20"/>
    <p:sldId id="352" r:id="rId21"/>
    <p:sldId id="264" r:id="rId22"/>
    <p:sldId id="336" r:id="rId23"/>
    <p:sldId id="341" r:id="rId24"/>
    <p:sldId id="267" r:id="rId25"/>
    <p:sldId id="343" r:id="rId26"/>
    <p:sldId id="324" r:id="rId27"/>
    <p:sldId id="325" r:id="rId28"/>
    <p:sldId id="330" r:id="rId29"/>
    <p:sldId id="353" r:id="rId30"/>
    <p:sldId id="260" r:id="rId31"/>
    <p:sldId id="261" r:id="rId32"/>
    <p:sldId id="277" r:id="rId33"/>
    <p:sldId id="278" r:id="rId34"/>
    <p:sldId id="272" r:id="rId35"/>
    <p:sldId id="288" r:id="rId36"/>
    <p:sldId id="281" r:id="rId37"/>
    <p:sldId id="282" r:id="rId38"/>
    <p:sldId id="295" r:id="rId39"/>
    <p:sldId id="296" r:id="rId40"/>
    <p:sldId id="297" r:id="rId41"/>
    <p:sldId id="286" r:id="rId42"/>
    <p:sldId id="301" r:id="rId43"/>
    <p:sldId id="300" r:id="rId44"/>
    <p:sldId id="291" r:id="rId45"/>
    <p:sldId id="290" r:id="rId46"/>
    <p:sldId id="292" r:id="rId47"/>
    <p:sldId id="293" r:id="rId48"/>
    <p:sldId id="304" r:id="rId49"/>
    <p:sldId id="305" r:id="rId50"/>
    <p:sldId id="298" r:id="rId51"/>
    <p:sldId id="299" r:id="rId52"/>
    <p:sldId id="294" r:id="rId53"/>
    <p:sldId id="323" r:id="rId54"/>
    <p:sldId id="326" r:id="rId55"/>
    <p:sldId id="327" r:id="rId56"/>
    <p:sldId id="321" r:id="rId57"/>
    <p:sldId id="322" r:id="rId58"/>
    <p:sldId id="328" r:id="rId59"/>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B907A4"/>
    <a:srgbClr val="00CC00"/>
    <a:srgbClr val="BD038C"/>
    <a:srgbClr val="5A0EE2"/>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0" d="100"/>
          <a:sy n="80" d="100"/>
        </p:scale>
        <p:origin x="-972" y="53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DB8229-DA4E-4387-939A-0DB2D315EDF3}" type="datetimeFigureOut">
              <a:rPr lang="es-AR" smtClean="0"/>
              <a:pPr/>
              <a:t>31/03/2016</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3A379E-F4AD-4044-A07B-1A1CA60B91B3}" type="slidenum">
              <a:rPr lang="es-AR" smtClean="0"/>
              <a:pPr/>
              <a:t>‹Nº›</a:t>
            </a:fld>
            <a:endParaRPr lang="es-A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2FBE9B06-5C2B-4D6D-B1CC-E55D033EEC88}" type="slidenum">
              <a:rPr lang="es-AR" smtClean="0"/>
              <a:pPr/>
              <a:t>21</a:t>
            </a:fld>
            <a:endParaRPr lang="es-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0D3A379E-F4AD-4044-A07B-1A1CA60B91B3}" type="slidenum">
              <a:rPr lang="es-AR" smtClean="0"/>
              <a:pPr/>
              <a:t>32</a:t>
            </a:fld>
            <a:endParaRPr lang="es-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1DF26839-33DD-4DCF-96A1-291965CFE1C2}" type="datetimeFigureOut">
              <a:rPr lang="es-AR" smtClean="0"/>
              <a:pPr/>
              <a:t>31/03/2016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1DF26839-33DD-4DCF-96A1-291965CFE1C2}" type="datetimeFigureOut">
              <a:rPr lang="es-AR" smtClean="0"/>
              <a:pPr/>
              <a:t>31/03/2016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1DF26839-33DD-4DCF-96A1-291965CFE1C2}" type="datetimeFigureOut">
              <a:rPr lang="es-AR" smtClean="0"/>
              <a:pPr/>
              <a:t>31/03/2016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contenido"/>
          <p:cNvSpPr>
            <a:spLocks noGrp="1"/>
          </p:cNvSpPr>
          <p:nvPr>
            <p:ph sz="quarter" idx="3"/>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6" name="Rectangle 4"/>
          <p:cNvSpPr>
            <a:spLocks noGrp="1" noChangeArrowheads="1"/>
          </p:cNvSpPr>
          <p:nvPr>
            <p:ph type="dt" sz="half" idx="10"/>
          </p:nvPr>
        </p:nvSpPr>
        <p:spPr>
          <a:ln/>
        </p:spPr>
        <p:txBody>
          <a:bodyPr/>
          <a:lstStyle>
            <a:lvl1pPr>
              <a:defRPr/>
            </a:lvl1pPr>
          </a:lstStyle>
          <a:p>
            <a:pPr>
              <a:defRPr/>
            </a:pPr>
            <a:endParaRPr lang="es-ES"/>
          </a:p>
        </p:txBody>
      </p:sp>
      <p:sp>
        <p:nvSpPr>
          <p:cNvPr id="7" name="Rectangle 5"/>
          <p:cNvSpPr>
            <a:spLocks noGrp="1" noChangeArrowheads="1"/>
          </p:cNvSpPr>
          <p:nvPr>
            <p:ph type="ftr" sz="quarter" idx="11"/>
          </p:nvPr>
        </p:nvSpPr>
        <p:spPr>
          <a:ln/>
        </p:spPr>
        <p:txBody>
          <a:bodyPr/>
          <a:lstStyle>
            <a:lvl1pPr>
              <a:defRPr/>
            </a:lvl1pPr>
          </a:lstStyle>
          <a:p>
            <a:pPr>
              <a:defRPr/>
            </a:pPr>
            <a:endParaRPr lang="es-ES"/>
          </a:p>
        </p:txBody>
      </p:sp>
      <p:sp>
        <p:nvSpPr>
          <p:cNvPr id="8" name="Rectangle 6"/>
          <p:cNvSpPr>
            <a:spLocks noGrp="1" noChangeArrowheads="1"/>
          </p:cNvSpPr>
          <p:nvPr>
            <p:ph type="sldNum" sz="quarter" idx="12"/>
          </p:nvPr>
        </p:nvSpPr>
        <p:spPr>
          <a:ln/>
        </p:spPr>
        <p:txBody>
          <a:bodyPr/>
          <a:lstStyle>
            <a:lvl1pPr>
              <a:defRPr/>
            </a:lvl1pPr>
          </a:lstStyle>
          <a:p>
            <a:pPr>
              <a:defRPr/>
            </a:pPr>
            <a:fld id="{C0C7D882-4F7A-4838-8158-1232F9985FFD}"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E031F5A4-440F-41B3-8729-7223C6BDD4C9}" type="slidenum">
              <a:rPr lang="es-ES"/>
              <a:pPr>
                <a:defRPr/>
              </a:pPr>
              <a:t>‹Nº›</a:t>
            </a:fld>
            <a:endParaRPr lang="es-ES"/>
          </a:p>
        </p:txBody>
      </p:sp>
    </p:spTree>
    <p:extLst>
      <p:ext uri="{BB962C8B-B14F-4D97-AF65-F5344CB8AC3E}">
        <p14:creationId xmlns="" xmlns:p14="http://schemas.microsoft.com/office/powerpoint/2010/main" val="2811025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1DF26839-33DD-4DCF-96A1-291965CFE1C2}" type="datetimeFigureOut">
              <a:rPr lang="es-AR" smtClean="0"/>
              <a:pPr/>
              <a:t>31/03/2016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DF26839-33DD-4DCF-96A1-291965CFE1C2}" type="datetimeFigureOut">
              <a:rPr lang="es-AR" smtClean="0"/>
              <a:pPr/>
              <a:t>31/03/2016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p>
            <a:fld id="{1DF26839-33DD-4DCF-96A1-291965CFE1C2}" type="datetimeFigureOut">
              <a:rPr lang="es-AR" smtClean="0"/>
              <a:pPr/>
              <a:t>31/03/2016</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p>
            <a:fld id="{1DF26839-33DD-4DCF-96A1-291965CFE1C2}" type="datetimeFigureOut">
              <a:rPr lang="es-AR" smtClean="0"/>
              <a:pPr/>
              <a:t>31/03/2016</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p>
            <a:fld id="{1DF26839-33DD-4DCF-96A1-291965CFE1C2}" type="datetimeFigureOut">
              <a:rPr lang="es-AR" smtClean="0"/>
              <a:pPr/>
              <a:t>31/03/2016</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DF26839-33DD-4DCF-96A1-291965CFE1C2}" type="datetimeFigureOut">
              <a:rPr lang="es-AR" smtClean="0"/>
              <a:pPr/>
              <a:t>31/03/2016</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DF26839-33DD-4DCF-96A1-291965CFE1C2}" type="datetimeFigureOut">
              <a:rPr lang="es-AR" smtClean="0"/>
              <a:pPr/>
              <a:t>31/03/2016</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DF26839-33DD-4DCF-96A1-291965CFE1C2}" type="datetimeFigureOut">
              <a:rPr lang="es-AR" smtClean="0"/>
              <a:pPr/>
              <a:t>31/03/2016</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F26839-33DD-4DCF-96A1-291965CFE1C2}" type="datetimeFigureOut">
              <a:rPr lang="es-AR" smtClean="0"/>
              <a:pPr/>
              <a:t>31/03/2016</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585D05-A243-4083-AC4C-0EDF59592597}" type="slidenum">
              <a:rPr lang="es-AR" smtClean="0"/>
              <a:pPr/>
              <a:t>‹Nº›</a:t>
            </a:fld>
            <a:endParaRPr lang="es-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lamula.pe/media/uploads/789d4548d685473cae57d136b537bf3a.jpg"/>
          <p:cNvPicPr>
            <a:picLocks noChangeAspect="1" noChangeArrowheads="1"/>
          </p:cNvPicPr>
          <p:nvPr/>
        </p:nvPicPr>
        <p:blipFill>
          <a:blip r:embed="rId2">
            <a:lum bright="59000" contrast="31000"/>
          </a:blip>
          <a:srcRect/>
          <a:stretch>
            <a:fillRect/>
          </a:stretch>
        </p:blipFill>
        <p:spPr bwMode="auto">
          <a:xfrm>
            <a:off x="0" y="617725"/>
            <a:ext cx="9144000" cy="5993547"/>
          </a:xfrm>
          <a:prstGeom prst="rect">
            <a:avLst/>
          </a:prstGeom>
          <a:noFill/>
        </p:spPr>
      </p:pic>
      <p:sp>
        <p:nvSpPr>
          <p:cNvPr id="4" name="3 Rectángulo"/>
          <p:cNvSpPr/>
          <p:nvPr/>
        </p:nvSpPr>
        <p:spPr>
          <a:xfrm>
            <a:off x="214282" y="0"/>
            <a:ext cx="8929718" cy="338554"/>
          </a:xfrm>
          <a:prstGeom prst="rect">
            <a:avLst/>
          </a:prstGeom>
        </p:spPr>
        <p:txBody>
          <a:bodyPr wrap="square">
            <a:spAutoFit/>
          </a:bodyPr>
          <a:lstStyle/>
          <a:p>
            <a:pPr>
              <a:defRPr/>
            </a:pPr>
            <a:r>
              <a:rPr lang="es-ES_tradnl" sz="1600" b="1" dirty="0">
                <a:solidFill>
                  <a:srgbClr val="C00000"/>
                </a:solidFill>
                <a:effectLst>
                  <a:outerShdw blurRad="38100" dist="38100" dir="2700000" algn="tl">
                    <a:srgbClr val="000000">
                      <a:alpha val="43137"/>
                    </a:srgbClr>
                  </a:outerShdw>
                </a:effectLst>
              </a:rPr>
              <a:t>LIC. </a:t>
            </a:r>
            <a:r>
              <a:rPr lang="es-ES_tradnl" sz="1600" b="1" dirty="0" smtClean="0">
                <a:solidFill>
                  <a:srgbClr val="C00000"/>
                </a:solidFill>
                <a:effectLst>
                  <a:outerShdw blurRad="38100" dist="38100" dir="2700000" algn="tl">
                    <a:srgbClr val="000000">
                      <a:alpha val="43137"/>
                    </a:srgbClr>
                  </a:outerShdw>
                </a:effectLst>
              </a:rPr>
              <a:t>CS. BIOLÓGICAS – PROF. BIOLOGÍA – LIC. BIOTECNOLOGÍA</a:t>
            </a:r>
            <a:r>
              <a:rPr lang="es-ES_tradnl" sz="1600" b="1" dirty="0">
                <a:solidFill>
                  <a:srgbClr val="C00000"/>
                </a:solidFill>
                <a:effectLst>
                  <a:outerShdw blurRad="38100" dist="38100" dir="2700000" algn="tl">
                    <a:srgbClr val="000000">
                      <a:alpha val="43137"/>
                    </a:srgbClr>
                  </a:outerShdw>
                </a:effectLst>
              </a:rPr>
              <a:t>	</a:t>
            </a:r>
            <a:r>
              <a:rPr lang="es-ES_tradnl" sz="1600" b="1" dirty="0" smtClean="0">
                <a:solidFill>
                  <a:srgbClr val="C00000"/>
                </a:solidFill>
                <a:effectLst>
                  <a:outerShdw blurRad="38100" dist="38100" dir="2700000" algn="tl">
                    <a:srgbClr val="000000">
                      <a:alpha val="43137"/>
                    </a:srgbClr>
                  </a:outerShdw>
                </a:effectLst>
              </a:rPr>
              <a:t>          </a:t>
            </a:r>
            <a:r>
              <a:rPr lang="es-ES_tradnl" sz="1600" b="1" dirty="0">
                <a:solidFill>
                  <a:srgbClr val="C00000"/>
                </a:solidFill>
                <a:effectLst>
                  <a:outerShdw blurRad="38100" dist="38100" dir="2700000" algn="tl">
                    <a:srgbClr val="000000">
                      <a:alpha val="43137"/>
                    </a:srgbClr>
                  </a:outerShdw>
                </a:effectLst>
              </a:rPr>
              <a:t>	</a:t>
            </a:r>
            <a:r>
              <a:rPr lang="es-ES_tradnl" sz="1600" b="1" dirty="0" smtClean="0">
                <a:solidFill>
                  <a:srgbClr val="C00000"/>
                </a:solidFill>
                <a:effectLst>
                  <a:outerShdw blurRad="38100" dist="38100" dir="2700000" algn="tl">
                    <a:srgbClr val="000000">
                      <a:alpha val="43137"/>
                    </a:srgbClr>
                  </a:outerShdw>
                </a:effectLst>
              </a:rPr>
              <a:t>                   QCA</a:t>
            </a:r>
            <a:r>
              <a:rPr lang="es-ES_tradnl" sz="1600" b="1" dirty="0">
                <a:solidFill>
                  <a:srgbClr val="C00000"/>
                </a:solidFill>
                <a:effectLst>
                  <a:outerShdw blurRad="38100" dist="38100" dir="2700000" algn="tl">
                    <a:srgbClr val="000000">
                      <a:alpha val="43137"/>
                    </a:srgbClr>
                  </a:outerShdw>
                </a:effectLst>
              </a:rPr>
              <a:t>. BIOLÓGICA</a:t>
            </a:r>
            <a:endParaRPr lang="es-AR" sz="1600" b="1" dirty="0">
              <a:solidFill>
                <a:srgbClr val="C00000"/>
              </a:solidFill>
              <a:effectLst>
                <a:outerShdw blurRad="38100" dist="38100" dir="2700000" algn="tl">
                  <a:srgbClr val="000000">
                    <a:alpha val="43137"/>
                  </a:srgbClr>
                </a:outerShdw>
              </a:effectLst>
            </a:endParaRPr>
          </a:p>
        </p:txBody>
      </p:sp>
      <p:sp>
        <p:nvSpPr>
          <p:cNvPr id="5" name="4 Rectángulo"/>
          <p:cNvSpPr/>
          <p:nvPr/>
        </p:nvSpPr>
        <p:spPr>
          <a:xfrm>
            <a:off x="357158" y="738356"/>
            <a:ext cx="8072494" cy="1077218"/>
          </a:xfrm>
          <a:prstGeom prst="rect">
            <a:avLst/>
          </a:prstGeom>
        </p:spPr>
        <p:txBody>
          <a:bodyPr wrap="square">
            <a:spAutoFit/>
          </a:bodyPr>
          <a:lstStyle/>
          <a:p>
            <a:pPr algn="ctr"/>
            <a:r>
              <a:rPr lang="es-AR" sz="2000" b="1" dirty="0" smtClean="0">
                <a:solidFill>
                  <a:srgbClr val="C00000"/>
                </a:solidFill>
                <a:latin typeface="Arial" pitchFamily="34" charset="0"/>
                <a:cs typeface="Arial" pitchFamily="34" charset="0"/>
              </a:rPr>
              <a:t>PROGRAMA ANALITICO Y/O DE EXAMEN</a:t>
            </a:r>
          </a:p>
          <a:p>
            <a:pPr algn="ctr"/>
            <a:r>
              <a:rPr lang="es-AR" sz="2000" b="1" dirty="0" smtClean="0">
                <a:solidFill>
                  <a:srgbClr val="C00000"/>
                </a:solidFill>
                <a:latin typeface="Arial" pitchFamily="34" charset="0"/>
                <a:cs typeface="Arial" pitchFamily="34" charset="0"/>
              </a:rPr>
              <a:t> </a:t>
            </a:r>
            <a:r>
              <a:rPr lang="es-AR" sz="2400" dirty="0" smtClean="0">
                <a:solidFill>
                  <a:srgbClr val="0070C0"/>
                </a:solidFill>
                <a:latin typeface="Arial" pitchFamily="34" charset="0"/>
                <a:cs typeface="Arial" pitchFamily="34" charset="0"/>
              </a:rPr>
              <a:t/>
            </a:r>
            <a:br>
              <a:rPr lang="es-AR" sz="2400" dirty="0" smtClean="0">
                <a:solidFill>
                  <a:srgbClr val="0070C0"/>
                </a:solidFill>
                <a:latin typeface="Arial" pitchFamily="34" charset="0"/>
                <a:cs typeface="Arial" pitchFamily="34" charset="0"/>
              </a:rPr>
            </a:br>
            <a:endParaRPr lang="es-AR" sz="2400" dirty="0">
              <a:latin typeface="Arial" pitchFamily="34" charset="0"/>
              <a:cs typeface="Arial" pitchFamily="34" charset="0"/>
            </a:endParaRPr>
          </a:p>
        </p:txBody>
      </p:sp>
      <p:sp>
        <p:nvSpPr>
          <p:cNvPr id="7" name="3 CuadroTexto"/>
          <p:cNvSpPr txBox="1">
            <a:spLocks noChangeArrowheads="1"/>
          </p:cNvSpPr>
          <p:nvPr/>
        </p:nvSpPr>
        <p:spPr bwMode="auto">
          <a:xfrm>
            <a:off x="0" y="1214422"/>
            <a:ext cx="9072563" cy="5632311"/>
          </a:xfrm>
          <a:prstGeom prst="rect">
            <a:avLst/>
          </a:prstGeom>
          <a:noFill/>
          <a:ln w="9525">
            <a:noFill/>
            <a:miter lim="800000"/>
            <a:headEnd/>
            <a:tailEnd/>
          </a:ln>
        </p:spPr>
        <p:txBody>
          <a:bodyPr>
            <a:spAutoFit/>
          </a:bodyPr>
          <a:lstStyle/>
          <a:p>
            <a:r>
              <a:rPr lang="es-AR" b="1" dirty="0">
                <a:solidFill>
                  <a:srgbClr val="C00000"/>
                </a:solidFill>
                <a:latin typeface="Arial" pitchFamily="34" charset="0"/>
                <a:cs typeface="Arial" pitchFamily="34" charset="0"/>
              </a:rPr>
              <a:t>BOLILLA 2: </a:t>
            </a:r>
            <a:endParaRPr lang="es-AR" b="1" dirty="0" smtClean="0">
              <a:solidFill>
                <a:srgbClr val="C00000"/>
              </a:solidFill>
              <a:latin typeface="Arial" pitchFamily="34" charset="0"/>
              <a:cs typeface="Arial" pitchFamily="34" charset="0"/>
            </a:endParaRPr>
          </a:p>
          <a:p>
            <a:endParaRPr lang="es-AR" b="1" dirty="0">
              <a:solidFill>
                <a:srgbClr val="FF0000"/>
              </a:solidFill>
              <a:latin typeface="Arial" pitchFamily="34" charset="0"/>
              <a:cs typeface="Arial" pitchFamily="34" charset="0"/>
            </a:endParaRPr>
          </a:p>
          <a:p>
            <a:r>
              <a:rPr lang="es-AR" b="1" dirty="0">
                <a:latin typeface="Arial" pitchFamily="34" charset="0"/>
                <a:cs typeface="Arial" pitchFamily="34" charset="0"/>
              </a:rPr>
              <a:t>Transporte electrónico mitocondrial. </a:t>
            </a:r>
            <a:r>
              <a:rPr lang="es-AR" b="1" dirty="0" err="1">
                <a:latin typeface="Arial" pitchFamily="34" charset="0"/>
                <a:cs typeface="Arial" pitchFamily="34" charset="0"/>
              </a:rPr>
              <a:t>Fosforilación</a:t>
            </a:r>
            <a:r>
              <a:rPr lang="es-AR" b="1" dirty="0">
                <a:latin typeface="Arial" pitchFamily="34" charset="0"/>
                <a:cs typeface="Arial" pitchFamily="34" charset="0"/>
              </a:rPr>
              <a:t> </a:t>
            </a:r>
            <a:r>
              <a:rPr lang="es-AR" b="1" dirty="0" err="1">
                <a:latin typeface="Arial" pitchFamily="34" charset="0"/>
                <a:cs typeface="Arial" pitchFamily="34" charset="0"/>
              </a:rPr>
              <a:t>oxidativa</a:t>
            </a:r>
            <a:r>
              <a:rPr lang="es-AR" b="1" dirty="0">
                <a:latin typeface="Arial" pitchFamily="34" charset="0"/>
                <a:cs typeface="Arial" pitchFamily="34" charset="0"/>
              </a:rPr>
              <a:t>. Mitocondrias. Cadena respiratoria. </a:t>
            </a:r>
            <a:r>
              <a:rPr lang="es-AR" dirty="0">
                <a:latin typeface="Arial" pitchFamily="34" charset="0"/>
                <a:cs typeface="Arial" pitchFamily="34" charset="0"/>
              </a:rPr>
              <a:t>Localización. Balance energético. </a:t>
            </a:r>
            <a:r>
              <a:rPr lang="es-AR" dirty="0" err="1">
                <a:solidFill>
                  <a:srgbClr val="FF0000"/>
                </a:solidFill>
                <a:latin typeface="Arial" pitchFamily="34" charset="0"/>
                <a:cs typeface="Arial" pitchFamily="34" charset="0"/>
              </a:rPr>
              <a:t>Desacoplantes</a:t>
            </a:r>
            <a:r>
              <a:rPr lang="es-AR" dirty="0">
                <a:solidFill>
                  <a:srgbClr val="FF0000"/>
                </a:solidFill>
                <a:latin typeface="Arial" pitchFamily="34" charset="0"/>
                <a:cs typeface="Arial" pitchFamily="34" charset="0"/>
              </a:rPr>
              <a:t>: proteínas </a:t>
            </a:r>
            <a:r>
              <a:rPr lang="es-AR" dirty="0" err="1">
                <a:solidFill>
                  <a:srgbClr val="FF0000"/>
                </a:solidFill>
                <a:latin typeface="Arial" pitchFamily="34" charset="0"/>
                <a:cs typeface="Arial" pitchFamily="34" charset="0"/>
              </a:rPr>
              <a:t>desacopladoras</a:t>
            </a:r>
            <a:r>
              <a:rPr lang="es-AR" dirty="0">
                <a:solidFill>
                  <a:srgbClr val="FF0000"/>
                </a:solidFill>
                <a:latin typeface="Arial" pitchFamily="34" charset="0"/>
                <a:cs typeface="Arial" pitchFamily="34" charset="0"/>
              </a:rPr>
              <a:t>. Inhibidores. Síntesis de ATP. Hipótesis </a:t>
            </a:r>
            <a:r>
              <a:rPr lang="es-AR" dirty="0" err="1">
                <a:solidFill>
                  <a:srgbClr val="FF0000"/>
                </a:solidFill>
                <a:latin typeface="Arial" pitchFamily="34" charset="0"/>
                <a:cs typeface="Arial" pitchFamily="34" charset="0"/>
              </a:rPr>
              <a:t>quimiosmótica</a:t>
            </a:r>
            <a:r>
              <a:rPr lang="es-AR" dirty="0">
                <a:solidFill>
                  <a:srgbClr val="FF0000"/>
                </a:solidFill>
                <a:latin typeface="Arial" pitchFamily="34" charset="0"/>
                <a:cs typeface="Arial" pitchFamily="34" charset="0"/>
              </a:rPr>
              <a:t>.</a:t>
            </a:r>
            <a:br>
              <a:rPr lang="es-AR" dirty="0">
                <a:solidFill>
                  <a:srgbClr val="FF0000"/>
                </a:solidFill>
                <a:latin typeface="Arial" pitchFamily="34" charset="0"/>
                <a:cs typeface="Arial" pitchFamily="34" charset="0"/>
              </a:rPr>
            </a:br>
            <a:r>
              <a:rPr lang="es-AR" dirty="0" err="1">
                <a:solidFill>
                  <a:srgbClr val="FF0000"/>
                </a:solidFill>
                <a:latin typeface="Arial" pitchFamily="34" charset="0"/>
                <a:cs typeface="Arial" pitchFamily="34" charset="0"/>
              </a:rPr>
              <a:t>Translocasas</a:t>
            </a:r>
            <a:r>
              <a:rPr lang="es-AR" dirty="0">
                <a:solidFill>
                  <a:srgbClr val="FF0000"/>
                </a:solidFill>
                <a:latin typeface="Arial" pitchFamily="34" charset="0"/>
                <a:cs typeface="Arial" pitchFamily="34" charset="0"/>
              </a:rPr>
              <a:t>. Regulación de la </a:t>
            </a:r>
            <a:r>
              <a:rPr lang="es-AR" dirty="0" err="1">
                <a:solidFill>
                  <a:srgbClr val="FF0000"/>
                </a:solidFill>
                <a:latin typeface="Arial" pitchFamily="34" charset="0"/>
                <a:cs typeface="Arial" pitchFamily="34" charset="0"/>
              </a:rPr>
              <a:t>fosforilación</a:t>
            </a:r>
            <a:r>
              <a:rPr lang="es-AR" dirty="0">
                <a:solidFill>
                  <a:srgbClr val="FF0000"/>
                </a:solidFill>
                <a:latin typeface="Arial" pitchFamily="34" charset="0"/>
                <a:cs typeface="Arial" pitchFamily="34" charset="0"/>
              </a:rPr>
              <a:t> </a:t>
            </a:r>
            <a:r>
              <a:rPr lang="es-AR" dirty="0" err="1">
                <a:solidFill>
                  <a:srgbClr val="FF0000"/>
                </a:solidFill>
                <a:latin typeface="Arial" pitchFamily="34" charset="0"/>
                <a:cs typeface="Arial" pitchFamily="34" charset="0"/>
              </a:rPr>
              <a:t>oxidativa</a:t>
            </a:r>
            <a:r>
              <a:rPr lang="es-AR" dirty="0">
                <a:solidFill>
                  <a:srgbClr val="FF0000"/>
                </a:solidFill>
                <a:latin typeface="Arial" pitchFamily="34" charset="0"/>
                <a:cs typeface="Arial" pitchFamily="34" charset="0"/>
              </a:rPr>
              <a:t>. Oxidasa alternativa en vegetales. </a:t>
            </a:r>
            <a:endParaRPr lang="es-AR" dirty="0">
              <a:latin typeface="Arial" pitchFamily="34" charset="0"/>
              <a:cs typeface="Arial" pitchFamily="34" charset="0"/>
            </a:endParaRPr>
          </a:p>
          <a:p>
            <a:r>
              <a:rPr lang="es-AR" dirty="0">
                <a:latin typeface="Arial" pitchFamily="34" charset="0"/>
                <a:cs typeface="Arial" pitchFamily="34" charset="0"/>
              </a:rPr>
              <a:t/>
            </a:r>
            <a:br>
              <a:rPr lang="es-AR" dirty="0">
                <a:latin typeface="Arial" pitchFamily="34" charset="0"/>
                <a:cs typeface="Arial" pitchFamily="34" charset="0"/>
              </a:rPr>
            </a:br>
            <a:r>
              <a:rPr lang="es-AR" b="1" dirty="0">
                <a:latin typeface="Arial" pitchFamily="34" charset="0"/>
                <a:cs typeface="Arial" pitchFamily="34" charset="0"/>
              </a:rPr>
              <a:t>Transporte electrónico </a:t>
            </a:r>
            <a:r>
              <a:rPr lang="es-AR" b="1" dirty="0" err="1">
                <a:latin typeface="Arial" pitchFamily="34" charset="0"/>
                <a:cs typeface="Arial" pitchFamily="34" charset="0"/>
              </a:rPr>
              <a:t>cloroplástico</a:t>
            </a:r>
            <a:r>
              <a:rPr lang="es-AR" dirty="0">
                <a:latin typeface="Arial" pitchFamily="34" charset="0"/>
                <a:cs typeface="Arial" pitchFamily="34" charset="0"/>
              </a:rPr>
              <a:t>. </a:t>
            </a:r>
            <a:r>
              <a:rPr lang="es-AR" b="1" dirty="0" err="1">
                <a:latin typeface="Arial" pitchFamily="34" charset="0"/>
                <a:cs typeface="Arial" pitchFamily="34" charset="0"/>
              </a:rPr>
              <a:t>Fotofosforilación</a:t>
            </a:r>
            <a:r>
              <a:rPr lang="es-AR" b="1" dirty="0">
                <a:latin typeface="Arial" pitchFamily="34" charset="0"/>
                <a:cs typeface="Arial" pitchFamily="34" charset="0"/>
              </a:rPr>
              <a:t> y fotosíntesis.</a:t>
            </a:r>
            <a:r>
              <a:rPr lang="es-AR" dirty="0">
                <a:latin typeface="Arial" pitchFamily="34" charset="0"/>
                <a:cs typeface="Arial" pitchFamily="34" charset="0"/>
              </a:rPr>
              <a:t> Proceso en plantas superiores. Reacciones luminosas. Captación de la energía luminosa. Cloroplastos y pigmentos. Transporte electrónico cíclico y no cíclico. Síntesis de ATP por </a:t>
            </a:r>
            <a:r>
              <a:rPr lang="es-AR" dirty="0" err="1">
                <a:latin typeface="Arial" pitchFamily="34" charset="0"/>
                <a:cs typeface="Arial" pitchFamily="34" charset="0"/>
              </a:rPr>
              <a:t>fotofosforilación</a:t>
            </a:r>
            <a:r>
              <a:rPr lang="es-AR" dirty="0">
                <a:latin typeface="Arial" pitchFamily="34" charset="0"/>
                <a:cs typeface="Arial" pitchFamily="34" charset="0"/>
              </a:rPr>
              <a:t>. </a:t>
            </a:r>
          </a:p>
          <a:p>
            <a:r>
              <a:rPr lang="es-AR" dirty="0">
                <a:latin typeface="Arial" pitchFamily="34" charset="0"/>
                <a:cs typeface="Arial" pitchFamily="34" charset="0"/>
              </a:rPr>
              <a:t>Similitudes entre </a:t>
            </a:r>
            <a:r>
              <a:rPr lang="es-AR" dirty="0" err="1">
                <a:latin typeface="Arial" pitchFamily="34" charset="0"/>
                <a:cs typeface="Arial" pitchFamily="34" charset="0"/>
              </a:rPr>
              <a:t>fosforilación</a:t>
            </a:r>
            <a:r>
              <a:rPr lang="es-AR" dirty="0">
                <a:latin typeface="Arial" pitchFamily="34" charset="0"/>
                <a:cs typeface="Arial" pitchFamily="34" charset="0"/>
              </a:rPr>
              <a:t> </a:t>
            </a:r>
            <a:r>
              <a:rPr lang="es-AR" dirty="0" err="1">
                <a:latin typeface="Arial" pitchFamily="34" charset="0"/>
                <a:cs typeface="Arial" pitchFamily="34" charset="0"/>
              </a:rPr>
              <a:t>oxidativa</a:t>
            </a:r>
            <a:r>
              <a:rPr lang="es-AR" dirty="0">
                <a:latin typeface="Arial" pitchFamily="34" charset="0"/>
                <a:cs typeface="Arial" pitchFamily="34" charset="0"/>
              </a:rPr>
              <a:t> y </a:t>
            </a:r>
            <a:r>
              <a:rPr lang="es-AR" dirty="0" err="1">
                <a:latin typeface="Arial" pitchFamily="34" charset="0"/>
                <a:cs typeface="Arial" pitchFamily="34" charset="0"/>
              </a:rPr>
              <a:t>fotofosforilación</a:t>
            </a:r>
            <a:r>
              <a:rPr lang="es-AR" dirty="0">
                <a:latin typeface="Arial" pitchFamily="34" charset="0"/>
                <a:cs typeface="Arial" pitchFamily="34" charset="0"/>
              </a:rPr>
              <a:t>.</a:t>
            </a:r>
          </a:p>
          <a:p>
            <a:r>
              <a:rPr lang="es-AR" dirty="0">
                <a:latin typeface="Arial" pitchFamily="34" charset="0"/>
                <a:cs typeface="Arial" pitchFamily="34" charset="0"/>
              </a:rPr>
              <a:t>Concepto unificador de la teoría </a:t>
            </a:r>
            <a:r>
              <a:rPr lang="es-AR" dirty="0" err="1">
                <a:latin typeface="Arial" pitchFamily="34" charset="0"/>
                <a:cs typeface="Arial" pitchFamily="34" charset="0"/>
              </a:rPr>
              <a:t>quimiosmótica</a:t>
            </a:r>
            <a:r>
              <a:rPr lang="es-AR" dirty="0">
                <a:latin typeface="Arial" pitchFamily="34" charset="0"/>
                <a:cs typeface="Arial" pitchFamily="34" charset="0"/>
              </a:rPr>
              <a:t>. </a:t>
            </a:r>
          </a:p>
          <a:p>
            <a:r>
              <a:rPr lang="es-AR" dirty="0">
                <a:latin typeface="Arial" pitchFamily="34" charset="0"/>
                <a:cs typeface="Arial" pitchFamily="34" charset="0"/>
              </a:rPr>
              <a:t>Otros organismos </a:t>
            </a:r>
            <a:r>
              <a:rPr lang="es-AR" dirty="0" err="1">
                <a:latin typeface="Arial" pitchFamily="34" charset="0"/>
                <a:cs typeface="Arial" pitchFamily="34" charset="0"/>
              </a:rPr>
              <a:t>fotosintetizadores</a:t>
            </a:r>
            <a:r>
              <a:rPr lang="es-AR" dirty="0">
                <a:latin typeface="Arial" pitchFamily="34" charset="0"/>
                <a:cs typeface="Arial" pitchFamily="34" charset="0"/>
              </a:rPr>
              <a:t>. </a:t>
            </a:r>
          </a:p>
          <a:p>
            <a:endParaRPr lang="es-AR" dirty="0">
              <a:latin typeface="Arial" pitchFamily="34" charset="0"/>
              <a:cs typeface="Arial" pitchFamily="34" charset="0"/>
            </a:endParaRPr>
          </a:p>
          <a:p>
            <a:r>
              <a:rPr lang="es-AR" b="1" dirty="0">
                <a:latin typeface="Arial" pitchFamily="34" charset="0"/>
                <a:cs typeface="Arial" pitchFamily="34" charset="0"/>
              </a:rPr>
              <a:t>Sistema </a:t>
            </a:r>
            <a:r>
              <a:rPr lang="es-AR" b="1" dirty="0" err="1">
                <a:latin typeface="Arial" pitchFamily="34" charset="0"/>
                <a:cs typeface="Arial" pitchFamily="34" charset="0"/>
              </a:rPr>
              <a:t>microsomal</a:t>
            </a:r>
            <a:r>
              <a:rPr lang="es-AR" b="1" dirty="0">
                <a:latin typeface="Arial" pitchFamily="34" charset="0"/>
                <a:cs typeface="Arial" pitchFamily="34" charset="0"/>
              </a:rPr>
              <a:t> de transporte electrónico</a:t>
            </a:r>
            <a:r>
              <a:rPr lang="es-AR" dirty="0">
                <a:latin typeface="Arial" pitchFamily="34" charset="0"/>
                <a:cs typeface="Arial" pitchFamily="34" charset="0"/>
              </a:rPr>
              <a:t>. Formación de compuestos oxígeno-reactivo. Radicales libres. Sistemas de protección.</a:t>
            </a:r>
            <a:br>
              <a:rPr lang="es-AR" dirty="0">
                <a:latin typeface="Arial" pitchFamily="34" charset="0"/>
                <a:cs typeface="Arial" pitchFamily="34" charset="0"/>
              </a:rPr>
            </a:br>
            <a:r>
              <a:rPr lang="es-AR" dirty="0">
                <a:latin typeface="Arial" pitchFamily="34" charset="0"/>
                <a:cs typeface="Arial" pitchFamily="34" charset="0"/>
              </a:rPr>
              <a:t/>
            </a:r>
            <a:br>
              <a:rPr lang="es-AR" dirty="0">
                <a:latin typeface="Arial" pitchFamily="34" charset="0"/>
                <a:cs typeface="Arial" pitchFamily="34" charset="0"/>
              </a:rPr>
            </a:br>
            <a:endParaRPr lang="es-AR" dirty="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gradFill rotWithShape="1">
            <a:gsLst>
              <a:gs pos="0">
                <a:srgbClr val="74754B"/>
              </a:gs>
              <a:gs pos="50000">
                <a:srgbClr val="FBFDA1"/>
              </a:gs>
              <a:gs pos="100000">
                <a:srgbClr val="74754B"/>
              </a:gs>
            </a:gsLst>
            <a:lin ang="5400000" scaled="1"/>
          </a:gradFill>
          <a:ln>
            <a:solidFill>
              <a:schemeClr val="tx1"/>
            </a:solidFill>
            <a:miter lim="800000"/>
            <a:headEnd/>
            <a:tailEnd/>
          </a:ln>
        </p:spPr>
        <p:txBody>
          <a:bodyPr/>
          <a:lstStyle/>
          <a:p>
            <a:pPr eaLnBrk="1" hangingPunct="1"/>
            <a:r>
              <a:rPr lang="es-ES" altLang="es-AR" sz="3200" b="1" smtClean="0"/>
              <a:t>REACCION DE REDUCCION DE NAD</a:t>
            </a:r>
            <a:r>
              <a:rPr lang="es-ES" altLang="es-AR" sz="3200" b="1" baseline="30000" smtClean="0"/>
              <a:t>+</a:t>
            </a:r>
            <a:endParaRPr lang="es-ES" altLang="es-AR" sz="3200" b="1" smtClean="0"/>
          </a:p>
        </p:txBody>
      </p:sp>
      <p:grpSp>
        <p:nvGrpSpPr>
          <p:cNvPr id="2" name="Group 3"/>
          <p:cNvGrpSpPr>
            <a:grpSpLocks/>
          </p:cNvGrpSpPr>
          <p:nvPr/>
        </p:nvGrpSpPr>
        <p:grpSpPr bwMode="auto">
          <a:xfrm>
            <a:off x="900113" y="1928813"/>
            <a:ext cx="3024187" cy="2546350"/>
            <a:chOff x="567" y="1215"/>
            <a:chExt cx="1905" cy="1604"/>
          </a:xfrm>
        </p:grpSpPr>
        <p:sp>
          <p:nvSpPr>
            <p:cNvPr id="11292" name="Text Box 4"/>
            <p:cNvSpPr txBox="1">
              <a:spLocks noChangeArrowheads="1"/>
            </p:cNvSpPr>
            <p:nvPr/>
          </p:nvSpPr>
          <p:spPr bwMode="auto">
            <a:xfrm>
              <a:off x="930" y="1215"/>
              <a:ext cx="363" cy="28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R</a:t>
              </a:r>
            </a:p>
          </p:txBody>
        </p:sp>
        <p:grpSp>
          <p:nvGrpSpPr>
            <p:cNvPr id="3" name="Group 5"/>
            <p:cNvGrpSpPr>
              <a:grpSpLocks/>
            </p:cNvGrpSpPr>
            <p:nvPr/>
          </p:nvGrpSpPr>
          <p:grpSpPr bwMode="auto">
            <a:xfrm>
              <a:off x="567" y="1580"/>
              <a:ext cx="1905" cy="1239"/>
              <a:chOff x="612" y="1117"/>
              <a:chExt cx="1905" cy="1239"/>
            </a:xfrm>
          </p:grpSpPr>
          <p:pic>
            <p:nvPicPr>
              <p:cNvPr id="11297" name="Picture 6" descr="NAD"/>
              <p:cNvPicPr>
                <a:picLocks noChangeAspect="1" noChangeArrowheads="1"/>
              </p:cNvPicPr>
              <p:nvPr/>
            </p:nvPicPr>
            <p:blipFill>
              <a:blip r:embed="rId2">
                <a:extLst>
                  <a:ext uri="{28A0092B-C50C-407E-A947-70E740481C1C}">
                    <a14:useLocalDpi xmlns="" xmlns:a14="http://schemas.microsoft.com/office/drawing/2010/main" val="0"/>
                  </a:ext>
                </a:extLst>
              </a:blip>
              <a:srcRect l="-3447" t="46822" r="69090" b="-1375"/>
              <a:stretch>
                <a:fillRect/>
              </a:stretch>
            </p:blipFill>
            <p:spPr bwMode="auto">
              <a:xfrm>
                <a:off x="612" y="1117"/>
                <a:ext cx="1769" cy="12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298" name="Rectangle 7"/>
              <p:cNvSpPr>
                <a:spLocks noChangeArrowheads="1"/>
              </p:cNvSpPr>
              <p:nvPr/>
            </p:nvSpPr>
            <p:spPr bwMode="auto">
              <a:xfrm>
                <a:off x="1383" y="1117"/>
                <a:ext cx="1134" cy="317"/>
              </a:xfrm>
              <a:prstGeom prst="rect">
                <a:avLst/>
              </a:prstGeom>
              <a:solidFill>
                <a:schemeClr val="bg1"/>
              </a:solidFill>
              <a:ln w="9525">
                <a:solidFill>
                  <a:schemeClr val="bg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sp>
          <p:nvSpPr>
            <p:cNvPr id="11294" name="Text Box 8"/>
            <p:cNvSpPr txBox="1">
              <a:spLocks noChangeArrowheads="1"/>
            </p:cNvSpPr>
            <p:nvPr/>
          </p:nvSpPr>
          <p:spPr bwMode="auto">
            <a:xfrm>
              <a:off x="839" y="1442"/>
              <a:ext cx="454" cy="28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  │</a:t>
              </a:r>
            </a:p>
          </p:txBody>
        </p:sp>
        <p:sp>
          <p:nvSpPr>
            <p:cNvPr id="11295" name="Text Box 9"/>
            <p:cNvSpPr txBox="1">
              <a:spLocks noChangeArrowheads="1"/>
            </p:cNvSpPr>
            <p:nvPr/>
          </p:nvSpPr>
          <p:spPr bwMode="auto">
            <a:xfrm>
              <a:off x="930" y="2293"/>
              <a:ext cx="272" cy="5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│H</a:t>
              </a:r>
            </a:p>
          </p:txBody>
        </p:sp>
        <p:sp>
          <p:nvSpPr>
            <p:cNvPr id="11296" name="Text Box 10"/>
            <p:cNvSpPr txBox="1">
              <a:spLocks noChangeArrowheads="1"/>
            </p:cNvSpPr>
            <p:nvPr/>
          </p:nvSpPr>
          <p:spPr bwMode="auto">
            <a:xfrm>
              <a:off x="930" y="1850"/>
              <a:ext cx="227"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a:t>
              </a:r>
            </a:p>
          </p:txBody>
        </p:sp>
      </p:grpSp>
      <p:sp>
        <p:nvSpPr>
          <p:cNvPr id="11268" name="Line 11"/>
          <p:cNvSpPr>
            <a:spLocks noChangeShapeType="1"/>
          </p:cNvSpPr>
          <p:nvPr/>
        </p:nvSpPr>
        <p:spPr bwMode="auto">
          <a:xfrm>
            <a:off x="3995738" y="3500438"/>
            <a:ext cx="1512887" cy="0"/>
          </a:xfrm>
          <a:prstGeom prst="line">
            <a:avLst/>
          </a:prstGeom>
          <a:noFill/>
          <a:ln w="31750">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s-AR"/>
          </a:p>
        </p:txBody>
      </p:sp>
      <p:sp>
        <p:nvSpPr>
          <p:cNvPr id="11269" name="Text Box 12"/>
          <p:cNvSpPr txBox="1">
            <a:spLocks noChangeArrowheads="1"/>
          </p:cNvSpPr>
          <p:nvPr/>
        </p:nvSpPr>
        <p:spPr bwMode="auto">
          <a:xfrm>
            <a:off x="2771775" y="2276475"/>
            <a:ext cx="2447925" cy="466725"/>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solidFill>
                  <a:srgbClr val="0000FF"/>
                </a:solidFill>
              </a:rPr>
              <a:t>:H</a:t>
            </a:r>
            <a:r>
              <a:rPr lang="es-ES" altLang="es-AR" sz="2400" b="1" baseline="30000">
                <a:solidFill>
                  <a:srgbClr val="0000FF"/>
                </a:solidFill>
              </a:rPr>
              <a:t>-</a:t>
            </a:r>
            <a:r>
              <a:rPr lang="es-ES" altLang="es-AR" sz="2400" b="1" baseline="0">
                <a:solidFill>
                  <a:srgbClr val="0000FF"/>
                </a:solidFill>
              </a:rPr>
              <a:t> </a:t>
            </a:r>
            <a:r>
              <a:rPr lang="es-ES" altLang="es-AR" sz="2400" baseline="0">
                <a:solidFill>
                  <a:srgbClr val="0000FF"/>
                </a:solidFill>
              </a:rPr>
              <a:t>(ion hidruro)</a:t>
            </a:r>
          </a:p>
        </p:txBody>
      </p:sp>
      <p:sp>
        <p:nvSpPr>
          <p:cNvPr id="11270" name="Line 13"/>
          <p:cNvSpPr>
            <a:spLocks noChangeShapeType="1"/>
          </p:cNvSpPr>
          <p:nvPr/>
        </p:nvSpPr>
        <p:spPr bwMode="auto">
          <a:xfrm>
            <a:off x="4211638" y="2924175"/>
            <a:ext cx="215900" cy="504825"/>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s-AR"/>
          </a:p>
        </p:txBody>
      </p:sp>
      <p:grpSp>
        <p:nvGrpSpPr>
          <p:cNvPr id="4" name="Group 14"/>
          <p:cNvGrpSpPr>
            <a:grpSpLocks/>
          </p:cNvGrpSpPr>
          <p:nvPr/>
        </p:nvGrpSpPr>
        <p:grpSpPr bwMode="auto">
          <a:xfrm>
            <a:off x="5435600" y="1844675"/>
            <a:ext cx="3386138" cy="2686050"/>
            <a:chOff x="3424" y="1162"/>
            <a:chExt cx="2133" cy="1692"/>
          </a:xfrm>
        </p:grpSpPr>
        <p:grpSp>
          <p:nvGrpSpPr>
            <p:cNvPr id="5" name="Group 15"/>
            <p:cNvGrpSpPr>
              <a:grpSpLocks/>
            </p:cNvGrpSpPr>
            <p:nvPr/>
          </p:nvGrpSpPr>
          <p:grpSpPr bwMode="auto">
            <a:xfrm>
              <a:off x="3424" y="1570"/>
              <a:ext cx="1905" cy="1239"/>
              <a:chOff x="3651" y="1572"/>
              <a:chExt cx="1905" cy="1239"/>
            </a:xfrm>
          </p:grpSpPr>
          <p:grpSp>
            <p:nvGrpSpPr>
              <p:cNvPr id="6" name="Group 16"/>
              <p:cNvGrpSpPr>
                <a:grpSpLocks/>
              </p:cNvGrpSpPr>
              <p:nvPr/>
            </p:nvGrpSpPr>
            <p:grpSpPr bwMode="auto">
              <a:xfrm>
                <a:off x="3651" y="1572"/>
                <a:ext cx="1905" cy="1239"/>
                <a:chOff x="3651" y="1572"/>
                <a:chExt cx="1905" cy="1239"/>
              </a:xfrm>
            </p:grpSpPr>
            <p:grpSp>
              <p:nvGrpSpPr>
                <p:cNvPr id="7" name="Group 17"/>
                <p:cNvGrpSpPr>
                  <a:grpSpLocks/>
                </p:cNvGrpSpPr>
                <p:nvPr/>
              </p:nvGrpSpPr>
              <p:grpSpPr bwMode="auto">
                <a:xfrm>
                  <a:off x="3651" y="1572"/>
                  <a:ext cx="1905" cy="1239"/>
                  <a:chOff x="3651" y="1572"/>
                  <a:chExt cx="1905" cy="1239"/>
                </a:xfrm>
              </p:grpSpPr>
              <p:grpSp>
                <p:nvGrpSpPr>
                  <p:cNvPr id="8" name="Group 18"/>
                  <p:cNvGrpSpPr>
                    <a:grpSpLocks/>
                  </p:cNvGrpSpPr>
                  <p:nvPr/>
                </p:nvGrpSpPr>
                <p:grpSpPr bwMode="auto">
                  <a:xfrm>
                    <a:off x="3651" y="1572"/>
                    <a:ext cx="1905" cy="1239"/>
                    <a:chOff x="612" y="1117"/>
                    <a:chExt cx="1905" cy="1239"/>
                  </a:xfrm>
                </p:grpSpPr>
                <p:pic>
                  <p:nvPicPr>
                    <p:cNvPr id="11290" name="Picture 19" descr="NAD"/>
                    <p:cNvPicPr>
                      <a:picLocks noChangeAspect="1" noChangeArrowheads="1"/>
                    </p:cNvPicPr>
                    <p:nvPr/>
                  </p:nvPicPr>
                  <p:blipFill>
                    <a:blip r:embed="rId2">
                      <a:extLst>
                        <a:ext uri="{28A0092B-C50C-407E-A947-70E740481C1C}">
                          <a14:useLocalDpi xmlns="" xmlns:a14="http://schemas.microsoft.com/office/drawing/2010/main" val="0"/>
                        </a:ext>
                      </a:extLst>
                    </a:blip>
                    <a:srcRect l="-3447" t="46822" r="69090" b="-1375"/>
                    <a:stretch>
                      <a:fillRect/>
                    </a:stretch>
                  </p:blipFill>
                  <p:spPr bwMode="auto">
                    <a:xfrm>
                      <a:off x="612" y="1117"/>
                      <a:ext cx="1769" cy="12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291" name="Rectangle 20"/>
                    <p:cNvSpPr>
                      <a:spLocks noChangeArrowheads="1"/>
                    </p:cNvSpPr>
                    <p:nvPr/>
                  </p:nvSpPr>
                  <p:spPr bwMode="auto">
                    <a:xfrm>
                      <a:off x="1383" y="1117"/>
                      <a:ext cx="1134" cy="317"/>
                    </a:xfrm>
                    <a:prstGeom prst="rect">
                      <a:avLst/>
                    </a:prstGeom>
                    <a:solidFill>
                      <a:schemeClr val="bg1"/>
                    </a:solidFill>
                    <a:ln w="9525">
                      <a:solidFill>
                        <a:schemeClr val="bg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sp>
                <p:nvSpPr>
                  <p:cNvPr id="11289" name="Line 21"/>
                  <p:cNvSpPr>
                    <a:spLocks noChangeShapeType="1"/>
                  </p:cNvSpPr>
                  <p:nvPr/>
                </p:nvSpPr>
                <p:spPr bwMode="auto">
                  <a:xfrm rot="-291779">
                    <a:off x="4150" y="1842"/>
                    <a:ext cx="227" cy="137"/>
                  </a:xfrm>
                  <a:prstGeom prst="line">
                    <a:avLst/>
                  </a:prstGeom>
                  <a:noFill/>
                  <a:ln w="133350">
                    <a:solidFill>
                      <a:schemeClr val="bg1"/>
                    </a:solidFill>
                    <a:round/>
                    <a:headEnd/>
                    <a:tailEnd/>
                  </a:ln>
                  <a:extLst>
                    <a:ext uri="{909E8E84-426E-40DD-AFC4-6F175D3DCCD1}">
                      <a14:hiddenFill xmlns="" xmlns:a14="http://schemas.microsoft.com/office/drawing/2010/main">
                        <a:noFill/>
                      </a14:hiddenFill>
                    </a:ext>
                  </a:extLst>
                </p:spPr>
                <p:txBody>
                  <a:bodyPr/>
                  <a:lstStyle/>
                  <a:p>
                    <a:endParaRPr lang="es-AR"/>
                  </a:p>
                </p:txBody>
              </p:sp>
            </p:grpSp>
            <p:sp>
              <p:nvSpPr>
                <p:cNvPr id="11286" name="Text Box 22"/>
                <p:cNvSpPr txBox="1">
                  <a:spLocks noChangeArrowheads="1"/>
                </p:cNvSpPr>
                <p:nvPr/>
              </p:nvSpPr>
              <p:spPr bwMode="auto">
                <a:xfrm>
                  <a:off x="4014" y="1752"/>
                  <a:ext cx="227"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a:t>
                  </a:r>
                </a:p>
              </p:txBody>
            </p:sp>
            <p:sp>
              <p:nvSpPr>
                <p:cNvPr id="11287" name="Line 23"/>
                <p:cNvSpPr>
                  <a:spLocks noChangeShapeType="1"/>
                </p:cNvSpPr>
                <p:nvPr/>
              </p:nvSpPr>
              <p:spPr bwMode="auto">
                <a:xfrm flipH="1">
                  <a:off x="4105" y="2205"/>
                  <a:ext cx="227" cy="136"/>
                </a:xfrm>
                <a:prstGeom prst="line">
                  <a:avLst/>
                </a:prstGeom>
                <a:noFill/>
                <a:ln w="88900">
                  <a:solidFill>
                    <a:schemeClr val="bg1"/>
                  </a:solidFill>
                  <a:round/>
                  <a:headEnd/>
                  <a:tailEnd/>
                </a:ln>
                <a:extLst>
                  <a:ext uri="{909E8E84-426E-40DD-AFC4-6F175D3DCCD1}">
                    <a14:hiddenFill xmlns="" xmlns:a14="http://schemas.microsoft.com/office/drawing/2010/main">
                      <a:noFill/>
                    </a14:hiddenFill>
                  </a:ext>
                </a:extLst>
              </p:spPr>
              <p:txBody>
                <a:bodyPr/>
                <a:lstStyle/>
                <a:p>
                  <a:endParaRPr lang="es-AR"/>
                </a:p>
              </p:txBody>
            </p:sp>
          </p:grpSp>
          <p:sp>
            <p:nvSpPr>
              <p:cNvPr id="11284" name="Line 24"/>
              <p:cNvSpPr>
                <a:spLocks noChangeShapeType="1"/>
              </p:cNvSpPr>
              <p:nvPr/>
            </p:nvSpPr>
            <p:spPr bwMode="auto">
              <a:xfrm>
                <a:off x="4354" y="1933"/>
                <a:ext cx="0" cy="272"/>
              </a:xfrm>
              <a:prstGeom prst="line">
                <a:avLst/>
              </a:prstGeom>
              <a:noFill/>
              <a:ln w="1905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AR"/>
              </a:p>
            </p:txBody>
          </p:sp>
        </p:grpSp>
        <p:sp>
          <p:nvSpPr>
            <p:cNvPr id="11277" name="Line 25"/>
            <p:cNvSpPr>
              <a:spLocks noChangeShapeType="1"/>
            </p:cNvSpPr>
            <p:nvPr/>
          </p:nvSpPr>
          <p:spPr bwMode="auto">
            <a:xfrm flipH="1">
              <a:off x="3696" y="2385"/>
              <a:ext cx="182" cy="272"/>
            </a:xfrm>
            <a:prstGeom prst="line">
              <a:avLst/>
            </a:prstGeom>
            <a:noFill/>
            <a:ln w="9525">
              <a:solidFill>
                <a:schemeClr val="tx1"/>
              </a:solidFill>
              <a:prstDash val="dash"/>
              <a:round/>
              <a:headEnd/>
              <a:tailEnd/>
            </a:ln>
            <a:extLst>
              <a:ext uri="{909E8E84-426E-40DD-AFC4-6F175D3DCCD1}">
                <a14:hiddenFill xmlns="" xmlns:a14="http://schemas.microsoft.com/office/drawing/2010/main">
                  <a:noFill/>
                </a14:hiddenFill>
              </a:ext>
            </a:extLst>
          </p:spPr>
          <p:txBody>
            <a:bodyPr/>
            <a:lstStyle/>
            <a:p>
              <a:endParaRPr lang="es-AR"/>
            </a:p>
          </p:txBody>
        </p:sp>
        <p:sp>
          <p:nvSpPr>
            <p:cNvPr id="11278" name="Line 26"/>
            <p:cNvSpPr>
              <a:spLocks noChangeShapeType="1"/>
            </p:cNvSpPr>
            <p:nvPr/>
          </p:nvSpPr>
          <p:spPr bwMode="auto">
            <a:xfrm>
              <a:off x="3923" y="2385"/>
              <a:ext cx="182" cy="272"/>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AR"/>
            </a:p>
          </p:txBody>
        </p:sp>
        <p:sp>
          <p:nvSpPr>
            <p:cNvPr id="11279" name="Text Box 27"/>
            <p:cNvSpPr txBox="1">
              <a:spLocks noChangeArrowheads="1"/>
            </p:cNvSpPr>
            <p:nvPr/>
          </p:nvSpPr>
          <p:spPr bwMode="auto">
            <a:xfrm>
              <a:off x="3605" y="2566"/>
              <a:ext cx="998"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H    H</a:t>
              </a:r>
            </a:p>
          </p:txBody>
        </p:sp>
        <p:sp>
          <p:nvSpPr>
            <p:cNvPr id="11280" name="Text Box 28"/>
            <p:cNvSpPr txBox="1">
              <a:spLocks noChangeArrowheads="1"/>
            </p:cNvSpPr>
            <p:nvPr/>
          </p:nvSpPr>
          <p:spPr bwMode="auto">
            <a:xfrm>
              <a:off x="4876" y="1842"/>
              <a:ext cx="681"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 H</a:t>
              </a:r>
              <a:r>
                <a:rPr lang="es-ES" altLang="es-AR" sz="2400" b="1" baseline="30000"/>
                <a:t>+</a:t>
              </a:r>
              <a:endParaRPr lang="es-ES" altLang="es-AR" sz="2400" b="1" baseline="0"/>
            </a:p>
          </p:txBody>
        </p:sp>
        <p:sp>
          <p:nvSpPr>
            <p:cNvPr id="11281" name="Text Box 29"/>
            <p:cNvSpPr txBox="1">
              <a:spLocks noChangeArrowheads="1"/>
            </p:cNvSpPr>
            <p:nvPr/>
          </p:nvSpPr>
          <p:spPr bwMode="auto">
            <a:xfrm>
              <a:off x="3878" y="1162"/>
              <a:ext cx="318" cy="51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  │</a:t>
              </a:r>
            </a:p>
          </p:txBody>
        </p:sp>
        <p:sp>
          <p:nvSpPr>
            <p:cNvPr id="11282" name="Text Box 30"/>
            <p:cNvSpPr txBox="1">
              <a:spLocks noChangeArrowheads="1"/>
            </p:cNvSpPr>
            <p:nvPr/>
          </p:nvSpPr>
          <p:spPr bwMode="auto">
            <a:xfrm>
              <a:off x="3833" y="1165"/>
              <a:ext cx="363" cy="28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R</a:t>
              </a:r>
            </a:p>
          </p:txBody>
        </p:sp>
      </p:grpSp>
      <p:sp>
        <p:nvSpPr>
          <p:cNvPr id="11272" name="Text Box 31"/>
          <p:cNvSpPr txBox="1">
            <a:spLocks noChangeArrowheads="1"/>
          </p:cNvSpPr>
          <p:nvPr/>
        </p:nvSpPr>
        <p:spPr bwMode="auto">
          <a:xfrm>
            <a:off x="827088" y="4437063"/>
            <a:ext cx="2449512" cy="466725"/>
          </a:xfrm>
          <a:prstGeom prst="rect">
            <a:avLst/>
          </a:prstGeom>
          <a:noFill/>
          <a:ln w="9525">
            <a:solidFill>
              <a:schemeClr val="accent2"/>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solidFill>
                  <a:srgbClr val="0000FF"/>
                </a:solidFill>
              </a:rPr>
              <a:t>NAD OXIDADO</a:t>
            </a:r>
          </a:p>
        </p:txBody>
      </p:sp>
      <p:sp>
        <p:nvSpPr>
          <p:cNvPr id="11273" name="Text Box 32"/>
          <p:cNvSpPr txBox="1">
            <a:spLocks noChangeArrowheads="1"/>
          </p:cNvSpPr>
          <p:nvPr/>
        </p:nvSpPr>
        <p:spPr bwMode="auto">
          <a:xfrm>
            <a:off x="5364163" y="4508500"/>
            <a:ext cx="2736850" cy="466725"/>
          </a:xfrm>
          <a:prstGeom prst="rect">
            <a:avLst/>
          </a:prstGeom>
          <a:noFill/>
          <a:ln w="9525">
            <a:solidFill>
              <a:schemeClr val="accent2"/>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sz="2400" b="1" baseline="0">
                <a:solidFill>
                  <a:srgbClr val="0000FF"/>
                </a:solidFill>
              </a:rPr>
              <a:t>NAD REDUCIDO</a:t>
            </a:r>
          </a:p>
        </p:txBody>
      </p:sp>
      <p:sp>
        <p:nvSpPr>
          <p:cNvPr id="11274" name="Text Box 33"/>
          <p:cNvSpPr txBox="1">
            <a:spLocks noChangeArrowheads="1"/>
          </p:cNvSpPr>
          <p:nvPr/>
        </p:nvSpPr>
        <p:spPr bwMode="auto">
          <a:xfrm rot="-5534686">
            <a:off x="-71437" y="2744788"/>
            <a:ext cx="1720850" cy="641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Anillo de nicotinamida</a:t>
            </a:r>
          </a:p>
        </p:txBody>
      </p:sp>
      <p:sp>
        <p:nvSpPr>
          <p:cNvPr id="11275" name="Rectangle 34"/>
          <p:cNvSpPr>
            <a:spLocks noChangeArrowheads="1"/>
          </p:cNvSpPr>
          <p:nvPr/>
        </p:nvSpPr>
        <p:spPr bwMode="auto">
          <a:xfrm>
            <a:off x="5940425" y="2492375"/>
            <a:ext cx="215900" cy="2159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Tree>
    <p:extLst>
      <p:ext uri="{BB962C8B-B14F-4D97-AF65-F5344CB8AC3E}">
        <p14:creationId xmlns="" xmlns:p14="http://schemas.microsoft.com/office/powerpoint/2010/main" val="19707361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0" y="-24"/>
            <a:ext cx="9144000" cy="1143000"/>
          </a:xfr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pPr eaLnBrk="1" hangingPunct="1"/>
            <a:r>
              <a:rPr lang="es-ES" sz="3200" b="1" dirty="0" smtClean="0">
                <a:solidFill>
                  <a:srgbClr val="C00000"/>
                </a:solidFill>
                <a:effectLst>
                  <a:outerShdw blurRad="38100" dist="38100" dir="2700000" algn="tl">
                    <a:srgbClr val="000000">
                      <a:alpha val="43137"/>
                    </a:srgbClr>
                  </a:outerShdw>
                </a:effectLst>
                <a:latin typeface="Comic Sans MS" pitchFamily="66" charset="0"/>
              </a:rPr>
              <a:t>¿Qué reacciones proveen de NADH</a:t>
            </a:r>
            <a:br>
              <a:rPr lang="es-ES" sz="3200" b="1" dirty="0" smtClean="0">
                <a:solidFill>
                  <a:srgbClr val="C00000"/>
                </a:solidFill>
                <a:effectLst>
                  <a:outerShdw blurRad="38100" dist="38100" dir="2700000" algn="tl">
                    <a:srgbClr val="000000">
                      <a:alpha val="43137"/>
                    </a:srgbClr>
                  </a:outerShdw>
                </a:effectLst>
                <a:latin typeface="Comic Sans MS" pitchFamily="66" charset="0"/>
              </a:rPr>
            </a:br>
            <a:r>
              <a:rPr lang="es-ES" sz="3200" b="1" dirty="0" smtClean="0">
                <a:solidFill>
                  <a:srgbClr val="C00000"/>
                </a:solidFill>
                <a:effectLst>
                  <a:outerShdw blurRad="38100" dist="38100" dir="2700000" algn="tl">
                    <a:srgbClr val="000000">
                      <a:alpha val="43137"/>
                    </a:srgbClr>
                  </a:outerShdw>
                </a:effectLst>
                <a:latin typeface="Comic Sans MS" pitchFamily="66" charset="0"/>
              </a:rPr>
              <a:t> a la Cadena </a:t>
            </a:r>
            <a:r>
              <a:rPr lang="es-ES" sz="3200" b="1" dirty="0">
                <a:solidFill>
                  <a:srgbClr val="C00000"/>
                </a:solidFill>
                <a:effectLst>
                  <a:outerShdw blurRad="38100" dist="38100" dir="2700000" algn="tl">
                    <a:srgbClr val="000000">
                      <a:alpha val="43137"/>
                    </a:srgbClr>
                  </a:outerShdw>
                </a:effectLst>
                <a:latin typeface="Comic Sans MS" pitchFamily="66" charset="0"/>
              </a:rPr>
              <a:t>R</a:t>
            </a:r>
            <a:r>
              <a:rPr lang="es-ES" sz="3200" b="1" dirty="0" smtClean="0">
                <a:solidFill>
                  <a:srgbClr val="C00000"/>
                </a:solidFill>
                <a:effectLst>
                  <a:outerShdw blurRad="38100" dist="38100" dir="2700000" algn="tl">
                    <a:srgbClr val="000000">
                      <a:alpha val="43137"/>
                    </a:srgbClr>
                  </a:outerShdw>
                </a:effectLst>
                <a:latin typeface="Comic Sans MS" pitchFamily="66" charset="0"/>
              </a:rPr>
              <a:t>espiratoria?</a:t>
            </a:r>
          </a:p>
        </p:txBody>
      </p:sp>
      <p:sp>
        <p:nvSpPr>
          <p:cNvPr id="128003" name="Rectangle 3"/>
          <p:cNvSpPr>
            <a:spLocks noGrp="1" noChangeArrowheads="1"/>
          </p:cNvSpPr>
          <p:nvPr>
            <p:ph type="body" idx="1"/>
          </p:nvPr>
        </p:nvSpPr>
        <p:spPr/>
        <p:txBody>
          <a:bodyPr/>
          <a:lstStyle/>
          <a:p>
            <a:pPr eaLnBrk="1" hangingPunct="1"/>
            <a:r>
              <a:rPr lang="es-ES" sz="2800" i="1" dirty="0" err="1" smtClean="0"/>
              <a:t>Piruvato</a:t>
            </a:r>
            <a:r>
              <a:rPr lang="es-ES" sz="2800" i="1" dirty="0" smtClean="0"/>
              <a:t> </a:t>
            </a:r>
            <a:r>
              <a:rPr lang="es-ES" sz="2800" i="1" dirty="0" smtClean="0">
                <a:solidFill>
                  <a:srgbClr val="C00000"/>
                </a:solidFill>
                <a:effectLst>
                  <a:outerShdw blurRad="38100" dist="38100" dir="2700000" algn="tl">
                    <a:srgbClr val="000000">
                      <a:alpha val="43137"/>
                    </a:srgbClr>
                  </a:outerShdw>
                </a:effectLst>
              </a:rPr>
              <a:t>deshidrogenasa</a:t>
            </a:r>
          </a:p>
          <a:p>
            <a:pPr eaLnBrk="1" hangingPunct="1"/>
            <a:endParaRPr lang="es-ES" sz="2800" i="1" dirty="0" smtClean="0"/>
          </a:p>
          <a:p>
            <a:pPr eaLnBrk="1" hangingPunct="1"/>
            <a:r>
              <a:rPr lang="es-ES" sz="2800" i="1" dirty="0" err="1" smtClean="0"/>
              <a:t>Isocitrato</a:t>
            </a:r>
            <a:r>
              <a:rPr lang="es-ES" sz="2800" i="1" dirty="0" smtClean="0"/>
              <a:t> </a:t>
            </a:r>
            <a:r>
              <a:rPr lang="es-ES" sz="2800" i="1" dirty="0" smtClean="0">
                <a:solidFill>
                  <a:srgbClr val="C00000"/>
                </a:solidFill>
                <a:effectLst>
                  <a:outerShdw blurRad="38100" dist="38100" dir="2700000" algn="tl">
                    <a:srgbClr val="000000">
                      <a:alpha val="43137"/>
                    </a:srgbClr>
                  </a:outerShdw>
                </a:effectLst>
              </a:rPr>
              <a:t>deshidrogenasa</a:t>
            </a:r>
          </a:p>
          <a:p>
            <a:pPr eaLnBrk="1" hangingPunct="1"/>
            <a:endParaRPr lang="es-ES" sz="2800" i="1" dirty="0" smtClean="0"/>
          </a:p>
          <a:p>
            <a:pPr eaLnBrk="1" hangingPunct="1"/>
            <a:r>
              <a:rPr lang="es-ES" sz="2800" i="1" dirty="0" smtClean="0"/>
              <a:t>Malato </a:t>
            </a:r>
            <a:r>
              <a:rPr lang="es-ES" sz="2800" i="1" dirty="0" smtClean="0">
                <a:solidFill>
                  <a:srgbClr val="C00000"/>
                </a:solidFill>
                <a:effectLst>
                  <a:outerShdw blurRad="38100" dist="38100" dir="2700000" algn="tl">
                    <a:srgbClr val="000000">
                      <a:alpha val="43137"/>
                    </a:srgbClr>
                  </a:outerShdw>
                </a:effectLst>
              </a:rPr>
              <a:t>deshidrogenasa</a:t>
            </a:r>
          </a:p>
          <a:p>
            <a:pPr eaLnBrk="1" hangingPunct="1"/>
            <a:endParaRPr lang="es-ES" sz="2800" i="1" dirty="0" smtClean="0"/>
          </a:p>
          <a:p>
            <a:pPr eaLnBrk="1" hangingPunct="1"/>
            <a:r>
              <a:rPr lang="es-ES" sz="2800" i="1" dirty="0" smtClean="0">
                <a:latin typeface="Arial Unicode MS" pitchFamily="34" charset="-128"/>
              </a:rPr>
              <a:t> </a:t>
            </a:r>
            <a:r>
              <a:rPr lang="es-ES" sz="2800" i="1" dirty="0" smtClean="0">
                <a:latin typeface="Symbol" pitchFamily="18" charset="2"/>
              </a:rPr>
              <a:t>a</a:t>
            </a:r>
            <a:r>
              <a:rPr lang="es-ES" sz="2800" i="1" dirty="0" smtClean="0"/>
              <a:t>-</a:t>
            </a:r>
            <a:r>
              <a:rPr lang="es-ES" sz="2800" i="1" dirty="0" err="1" smtClean="0"/>
              <a:t>cetoglutarato</a:t>
            </a:r>
            <a:r>
              <a:rPr lang="es-ES" sz="2800" i="1" dirty="0" smtClean="0"/>
              <a:t> </a:t>
            </a:r>
            <a:r>
              <a:rPr lang="es-ES" sz="2800" i="1" dirty="0" smtClean="0">
                <a:solidFill>
                  <a:srgbClr val="C00000"/>
                </a:solidFill>
                <a:effectLst>
                  <a:outerShdw blurRad="38100" dist="38100" dir="2700000" algn="tl">
                    <a:srgbClr val="000000">
                      <a:alpha val="43137"/>
                    </a:srgbClr>
                  </a:outerShdw>
                </a:effectLst>
              </a:rPr>
              <a:t>deshidrogenasa</a:t>
            </a:r>
          </a:p>
        </p:txBody>
      </p:sp>
      <p:sp>
        <p:nvSpPr>
          <p:cNvPr id="128004" name="Text Box 4"/>
          <p:cNvSpPr txBox="1">
            <a:spLocks noChangeArrowheads="1"/>
          </p:cNvSpPr>
          <p:nvPr/>
        </p:nvSpPr>
        <p:spPr bwMode="auto">
          <a:xfrm>
            <a:off x="539750" y="5373688"/>
            <a:ext cx="6911975" cy="466725"/>
          </a:xfrm>
          <a:prstGeom prst="rect">
            <a:avLst/>
          </a:prstGeom>
          <a:noFill/>
          <a:ln w="9525">
            <a:solidFill>
              <a:schemeClr val="tx1"/>
            </a:solidFill>
            <a:miter lim="800000"/>
            <a:headEnd/>
            <a:tailEnd/>
          </a:ln>
        </p:spPr>
        <p:txBody>
          <a:bodyPr>
            <a:spAutoFit/>
          </a:bodyPr>
          <a:lstStyle/>
          <a:p>
            <a:pPr>
              <a:spcBef>
                <a:spcPct val="50000"/>
              </a:spcBef>
            </a:pPr>
            <a:r>
              <a:rPr lang="es-ES" sz="2400" b="1" dirty="0">
                <a:solidFill>
                  <a:schemeClr val="accent2"/>
                </a:solidFill>
              </a:rPr>
              <a:t>Sustrato  +  NAD</a:t>
            </a:r>
            <a:r>
              <a:rPr lang="es-ES" sz="2400" b="1" baseline="30000" dirty="0">
                <a:solidFill>
                  <a:schemeClr val="accent2"/>
                </a:solidFill>
              </a:rPr>
              <a:t>+</a:t>
            </a:r>
            <a:r>
              <a:rPr lang="es-ES" sz="2400" b="1" dirty="0">
                <a:solidFill>
                  <a:schemeClr val="accent2"/>
                </a:solidFill>
              </a:rPr>
              <a:t>         </a:t>
            </a:r>
            <a:r>
              <a:rPr lang="es-ES" sz="2400" b="1" dirty="0" smtClean="0">
                <a:solidFill>
                  <a:schemeClr val="accent2"/>
                </a:solidFill>
              </a:rPr>
              <a:t>               Producto  </a:t>
            </a:r>
            <a:r>
              <a:rPr lang="es-ES" sz="2400" b="1" dirty="0">
                <a:solidFill>
                  <a:schemeClr val="accent2"/>
                </a:solidFill>
              </a:rPr>
              <a:t>+  NADH +  H</a:t>
            </a:r>
          </a:p>
        </p:txBody>
      </p:sp>
      <p:sp>
        <p:nvSpPr>
          <p:cNvPr id="128006" name="Rectangle 6"/>
          <p:cNvSpPr>
            <a:spLocks noChangeArrowheads="1"/>
          </p:cNvSpPr>
          <p:nvPr/>
        </p:nvSpPr>
        <p:spPr bwMode="auto">
          <a:xfrm>
            <a:off x="5651500" y="5229225"/>
            <a:ext cx="2089150" cy="792163"/>
          </a:xfrm>
          <a:prstGeom prst="rect">
            <a:avLst/>
          </a:prstGeom>
          <a:solidFill>
            <a:srgbClr val="FFFF00">
              <a:alpha val="16078"/>
            </a:srgbClr>
          </a:solidFill>
          <a:ln w="9525">
            <a:solidFill>
              <a:schemeClr val="tx1"/>
            </a:solidFill>
            <a:miter lim="800000"/>
            <a:headEnd/>
            <a:tailEnd/>
          </a:ln>
        </p:spPr>
        <p:txBody>
          <a:bodyPr wrap="none" anchor="ctr"/>
          <a:lstStyle/>
          <a:p>
            <a:endParaRPr lang="es-PE"/>
          </a:p>
        </p:txBody>
      </p:sp>
      <p:sp>
        <p:nvSpPr>
          <p:cNvPr id="128007" name="Line 7"/>
          <p:cNvSpPr>
            <a:spLocks noChangeShapeType="1"/>
          </p:cNvSpPr>
          <p:nvPr/>
        </p:nvSpPr>
        <p:spPr bwMode="auto">
          <a:xfrm flipH="1">
            <a:off x="7286643" y="5857892"/>
            <a:ext cx="240033" cy="500066"/>
          </a:xfrm>
          <a:prstGeom prst="line">
            <a:avLst/>
          </a:prstGeom>
          <a:noFill/>
          <a:ln w="9525">
            <a:solidFill>
              <a:schemeClr val="tx1"/>
            </a:solidFill>
            <a:round/>
            <a:headEnd/>
            <a:tailEnd type="triangle" w="med" len="med"/>
          </a:ln>
        </p:spPr>
        <p:txBody>
          <a:bodyPr/>
          <a:lstStyle/>
          <a:p>
            <a:endParaRPr lang="es-AR"/>
          </a:p>
        </p:txBody>
      </p:sp>
      <p:sp>
        <p:nvSpPr>
          <p:cNvPr id="128008" name="Text Box 8"/>
          <p:cNvSpPr txBox="1">
            <a:spLocks noChangeArrowheads="1"/>
          </p:cNvSpPr>
          <p:nvPr/>
        </p:nvSpPr>
        <p:spPr bwMode="auto">
          <a:xfrm>
            <a:off x="6743691" y="6073170"/>
            <a:ext cx="2186027" cy="784830"/>
          </a:xfrm>
          <a:prstGeom prst="rect">
            <a:avLst/>
          </a:prstGeom>
          <a:noFill/>
          <a:ln w="9525">
            <a:solidFill>
              <a:srgbClr val="F42B0A"/>
            </a:solidFill>
            <a:miter lim="800000"/>
            <a:headEnd/>
            <a:tailEnd/>
          </a:ln>
        </p:spPr>
        <p:txBody>
          <a:bodyPr wrap="square">
            <a:spAutoFit/>
          </a:bodyPr>
          <a:lstStyle/>
          <a:p>
            <a:pPr algn="ctr">
              <a:spcBef>
                <a:spcPct val="50000"/>
              </a:spcBef>
            </a:pPr>
            <a:r>
              <a:rPr lang="es-ES" b="1" dirty="0" smtClean="0">
                <a:solidFill>
                  <a:srgbClr val="C00000"/>
                </a:solidFill>
                <a:effectLst>
                  <a:outerShdw blurRad="38100" dist="38100" dir="2700000" algn="tl">
                    <a:srgbClr val="000000">
                      <a:alpha val="43137"/>
                    </a:srgbClr>
                  </a:outerShdw>
                </a:effectLst>
              </a:rPr>
              <a:t>Cadena</a:t>
            </a:r>
          </a:p>
          <a:p>
            <a:pPr algn="ctr">
              <a:spcBef>
                <a:spcPct val="50000"/>
              </a:spcBef>
            </a:pPr>
            <a:r>
              <a:rPr lang="es-ES" b="1" dirty="0" smtClean="0">
                <a:solidFill>
                  <a:srgbClr val="C00000"/>
                </a:solidFill>
                <a:effectLst>
                  <a:outerShdw blurRad="38100" dist="38100" dir="2700000" algn="tl">
                    <a:srgbClr val="000000">
                      <a:alpha val="43137"/>
                    </a:srgbClr>
                  </a:outerShdw>
                </a:effectLst>
              </a:rPr>
              <a:t>Respiratoria</a:t>
            </a:r>
            <a:endParaRPr lang="es-ES" b="1" dirty="0">
              <a:solidFill>
                <a:srgbClr val="C00000"/>
              </a:solidFill>
              <a:effectLst>
                <a:outerShdw blurRad="38100" dist="38100" dir="2700000" algn="tl">
                  <a:srgbClr val="000000">
                    <a:alpha val="43137"/>
                  </a:srgbClr>
                </a:outerShdw>
              </a:effectLst>
            </a:endParaRPr>
          </a:p>
        </p:txBody>
      </p:sp>
      <p:sp>
        <p:nvSpPr>
          <p:cNvPr id="14" name="Oval 9" descr="10%"/>
          <p:cNvSpPr>
            <a:spLocks noChangeArrowheads="1"/>
          </p:cNvSpPr>
          <p:nvPr/>
        </p:nvSpPr>
        <p:spPr bwMode="auto">
          <a:xfrm>
            <a:off x="5946778" y="2938458"/>
            <a:ext cx="2592388" cy="1655763"/>
          </a:xfrm>
          <a:prstGeom prst="ellipse">
            <a:avLst/>
          </a:prstGeom>
          <a:pattFill prst="pct10">
            <a:fgClr>
              <a:srgbClr val="FBFDA1"/>
            </a:fgClr>
            <a:bgClr>
              <a:srgbClr val="FFFFFF"/>
            </a:bgClr>
          </a:pattFill>
          <a:ln w="9525">
            <a:solidFill>
              <a:schemeClr val="tx1"/>
            </a:solidFill>
            <a:round/>
            <a:headEnd/>
            <a:tailEnd/>
          </a:ln>
        </p:spPr>
        <p:txBody>
          <a:bodyPr wrap="none" anchor="ctr"/>
          <a:lstStyle/>
          <a:p>
            <a:pPr algn="ctr"/>
            <a:r>
              <a:rPr lang="es-ES" b="1" dirty="0">
                <a:solidFill>
                  <a:schemeClr val="accent2"/>
                </a:solidFill>
              </a:rPr>
              <a:t>CICLO DE KREBS</a:t>
            </a:r>
          </a:p>
        </p:txBody>
      </p:sp>
      <p:cxnSp>
        <p:nvCxnSpPr>
          <p:cNvPr id="16" name="15 Conector recto de flecha"/>
          <p:cNvCxnSpPr/>
          <p:nvPr/>
        </p:nvCxnSpPr>
        <p:spPr>
          <a:xfrm rot="10800000">
            <a:off x="5143504" y="1857364"/>
            <a:ext cx="17859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rot="16200000" flipH="1">
            <a:off x="6500826" y="2285992"/>
            <a:ext cx="928694"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rot="10800000">
            <a:off x="4786316" y="2928938"/>
            <a:ext cx="1357320" cy="2143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de flecha"/>
          <p:cNvCxnSpPr/>
          <p:nvPr/>
        </p:nvCxnSpPr>
        <p:spPr>
          <a:xfrm rot="10800000" flipV="1">
            <a:off x="5643570" y="4643446"/>
            <a:ext cx="1428759" cy="2857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rot="10800000" flipV="1">
            <a:off x="4857753" y="3929065"/>
            <a:ext cx="1000131" cy="714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33 CuadroTexto"/>
          <p:cNvSpPr txBox="1"/>
          <p:nvPr/>
        </p:nvSpPr>
        <p:spPr>
          <a:xfrm>
            <a:off x="1500166" y="5857892"/>
            <a:ext cx="3964419" cy="400110"/>
          </a:xfrm>
          <a:prstGeom prst="rect">
            <a:avLst/>
          </a:prstGeom>
          <a:noFill/>
        </p:spPr>
        <p:txBody>
          <a:bodyPr wrap="none" rtlCol="0">
            <a:spAutoFit/>
          </a:bodyPr>
          <a:lstStyle/>
          <a:p>
            <a:r>
              <a:rPr lang="es-ES" sz="2000" i="1" u="sng" dirty="0" smtClean="0">
                <a:solidFill>
                  <a:srgbClr val="C00000"/>
                </a:solidFill>
                <a:effectLst>
                  <a:outerShdw blurRad="38100" dist="38100" dir="2700000" algn="tl">
                    <a:srgbClr val="000000">
                      <a:alpha val="43137"/>
                    </a:srgbClr>
                  </a:outerShdw>
                </a:effectLst>
              </a:rPr>
              <a:t>Deshidrogenasas NAD dependientes</a:t>
            </a:r>
            <a:endParaRPr lang="es-AR" sz="2000" i="1" u="sng" dirty="0">
              <a:solidFill>
                <a:srgbClr val="C00000"/>
              </a:solidFill>
            </a:endParaRPr>
          </a:p>
        </p:txBody>
      </p:sp>
      <p:sp>
        <p:nvSpPr>
          <p:cNvPr id="35" name="34 Flecha derecha"/>
          <p:cNvSpPr/>
          <p:nvPr/>
        </p:nvSpPr>
        <p:spPr>
          <a:xfrm>
            <a:off x="3000364" y="5572140"/>
            <a:ext cx="1285884" cy="7143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rgbClr val="C00000"/>
              </a:solidFill>
            </a:endParaRPr>
          </a:p>
        </p:txBody>
      </p:sp>
      <p:sp>
        <p:nvSpPr>
          <p:cNvPr id="36" name="35 CuadroTexto"/>
          <p:cNvSpPr txBox="1"/>
          <p:nvPr/>
        </p:nvSpPr>
        <p:spPr>
          <a:xfrm>
            <a:off x="2000232" y="1142984"/>
            <a:ext cx="5715040" cy="738664"/>
          </a:xfrm>
          <a:prstGeom prst="rect">
            <a:avLst/>
          </a:prstGeom>
          <a:noFill/>
        </p:spPr>
        <p:txBody>
          <a:bodyPr wrap="square" rtlCol="0">
            <a:spAutoFit/>
          </a:bodyPr>
          <a:lstStyle/>
          <a:p>
            <a:r>
              <a:rPr lang="es-ES" sz="2400" i="1" u="sng" dirty="0" smtClean="0">
                <a:solidFill>
                  <a:srgbClr val="C00000"/>
                </a:solidFill>
                <a:effectLst>
                  <a:outerShdw blurRad="38100" dist="38100" dir="2700000" algn="tl">
                    <a:srgbClr val="000000">
                      <a:alpha val="43137"/>
                    </a:srgbClr>
                  </a:outerShdw>
                </a:effectLst>
              </a:rPr>
              <a:t>Deshidrogenasas NAD dependientes</a:t>
            </a:r>
            <a:endParaRPr lang="es-AR" sz="2400" i="1" u="sng" dirty="0" smtClean="0">
              <a:solidFill>
                <a:srgbClr val="C00000"/>
              </a:solidFill>
            </a:endParaRPr>
          </a:p>
          <a:p>
            <a:endParaRPr lang="es-A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8002"/>
                                        </p:tgtEl>
                                        <p:attrNameLst>
                                          <p:attrName>style.visibility</p:attrName>
                                        </p:attrNameLst>
                                      </p:cBhvr>
                                      <p:to>
                                        <p:strVal val="visible"/>
                                      </p:to>
                                    </p:set>
                                    <p:animEffect transition="in" filter="box(in)">
                                      <p:cBhvr>
                                        <p:cTn id="7" dur="500"/>
                                        <p:tgtEl>
                                          <p:spTgt spid="12800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box(in)">
                                      <p:cBhvr>
                                        <p:cTn id="12" dur="5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28003">
                                            <p:txEl>
                                              <p:pRg st="0" end="0"/>
                                            </p:txEl>
                                          </p:spTgt>
                                        </p:tgtEl>
                                        <p:attrNameLst>
                                          <p:attrName>style.visibility</p:attrName>
                                        </p:attrNameLst>
                                      </p:cBhvr>
                                      <p:to>
                                        <p:strVal val="visible"/>
                                      </p:to>
                                    </p:set>
                                    <p:animEffect transition="in" filter="checkerboard(across)">
                                      <p:cBhvr>
                                        <p:cTn id="17" dur="500"/>
                                        <p:tgtEl>
                                          <p:spTgt spid="128003">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28003">
                                            <p:txEl>
                                              <p:pRg st="2" end="2"/>
                                            </p:txEl>
                                          </p:spTgt>
                                        </p:tgtEl>
                                        <p:attrNameLst>
                                          <p:attrName>style.visibility</p:attrName>
                                        </p:attrNameLst>
                                      </p:cBhvr>
                                      <p:to>
                                        <p:strVal val="visible"/>
                                      </p:to>
                                    </p:set>
                                    <p:animEffect transition="in" filter="checkerboard(across)">
                                      <p:cBhvr>
                                        <p:cTn id="22" dur="500"/>
                                        <p:tgtEl>
                                          <p:spTgt spid="12800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28003">
                                            <p:txEl>
                                              <p:pRg st="4" end="4"/>
                                            </p:txEl>
                                          </p:spTgt>
                                        </p:tgtEl>
                                        <p:attrNameLst>
                                          <p:attrName>style.visibility</p:attrName>
                                        </p:attrNameLst>
                                      </p:cBhvr>
                                      <p:to>
                                        <p:strVal val="visible"/>
                                      </p:to>
                                    </p:set>
                                    <p:animEffect transition="in" filter="checkerboard(across)">
                                      <p:cBhvr>
                                        <p:cTn id="27" dur="500"/>
                                        <p:tgtEl>
                                          <p:spTgt spid="12800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28003">
                                            <p:txEl>
                                              <p:pRg st="6" end="6"/>
                                            </p:txEl>
                                          </p:spTgt>
                                        </p:tgtEl>
                                        <p:attrNameLst>
                                          <p:attrName>style.visibility</p:attrName>
                                        </p:attrNameLst>
                                      </p:cBhvr>
                                      <p:to>
                                        <p:strVal val="visible"/>
                                      </p:to>
                                    </p:set>
                                    <p:animEffect transition="in" filter="checkerboard(across)">
                                      <p:cBhvr>
                                        <p:cTn id="32" dur="500"/>
                                        <p:tgtEl>
                                          <p:spTgt spid="12800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128004"/>
                                        </p:tgtEl>
                                        <p:attrNameLst>
                                          <p:attrName>style.visibility</p:attrName>
                                        </p:attrNameLst>
                                      </p:cBhvr>
                                      <p:to>
                                        <p:strVal val="visible"/>
                                      </p:to>
                                    </p:set>
                                    <p:animEffect transition="in" filter="box(in)">
                                      <p:cBhvr>
                                        <p:cTn id="41" dur="500"/>
                                        <p:tgtEl>
                                          <p:spTgt spid="128004"/>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34"/>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5" presetClass="entr" presetSubtype="10" fill="hold" grpId="0" nodeType="clickEffect">
                                  <p:stCondLst>
                                    <p:cond delay="0"/>
                                  </p:stCondLst>
                                  <p:childTnLst>
                                    <p:set>
                                      <p:cBhvr>
                                        <p:cTn id="49" dur="1" fill="hold">
                                          <p:stCondLst>
                                            <p:cond delay="0"/>
                                          </p:stCondLst>
                                        </p:cTn>
                                        <p:tgtEl>
                                          <p:spTgt spid="128006"/>
                                        </p:tgtEl>
                                        <p:attrNameLst>
                                          <p:attrName>style.visibility</p:attrName>
                                        </p:attrNameLst>
                                      </p:cBhvr>
                                      <p:to>
                                        <p:strVal val="visible"/>
                                      </p:to>
                                    </p:set>
                                    <p:animEffect transition="in" filter="checkerboard(across)">
                                      <p:cBhvr>
                                        <p:cTn id="50" dur="500"/>
                                        <p:tgtEl>
                                          <p:spTgt spid="128006"/>
                                        </p:tgtEl>
                                      </p:cBhvr>
                                    </p:animEffect>
                                  </p:childTnLst>
                                </p:cTn>
                              </p:par>
                              <p:par>
                                <p:cTn id="51" presetID="5" presetClass="entr" presetSubtype="10" fill="hold" grpId="0" nodeType="withEffect">
                                  <p:stCondLst>
                                    <p:cond delay="0"/>
                                  </p:stCondLst>
                                  <p:childTnLst>
                                    <p:set>
                                      <p:cBhvr>
                                        <p:cTn id="52" dur="1" fill="hold">
                                          <p:stCondLst>
                                            <p:cond delay="0"/>
                                          </p:stCondLst>
                                        </p:cTn>
                                        <p:tgtEl>
                                          <p:spTgt spid="128007"/>
                                        </p:tgtEl>
                                        <p:attrNameLst>
                                          <p:attrName>style.visibility</p:attrName>
                                        </p:attrNameLst>
                                      </p:cBhvr>
                                      <p:to>
                                        <p:strVal val="visible"/>
                                      </p:to>
                                    </p:set>
                                    <p:animEffect transition="in" filter="checkerboard(across)">
                                      <p:cBhvr>
                                        <p:cTn id="53" dur="500"/>
                                        <p:tgtEl>
                                          <p:spTgt spid="128007"/>
                                        </p:tgtEl>
                                      </p:cBhvr>
                                    </p:animEffect>
                                  </p:childTnLst>
                                </p:cTn>
                              </p:par>
                              <p:par>
                                <p:cTn id="54" presetID="5" presetClass="entr" presetSubtype="10" fill="hold" grpId="0" nodeType="withEffect">
                                  <p:stCondLst>
                                    <p:cond delay="0"/>
                                  </p:stCondLst>
                                  <p:childTnLst>
                                    <p:set>
                                      <p:cBhvr>
                                        <p:cTn id="55" dur="1" fill="hold">
                                          <p:stCondLst>
                                            <p:cond delay="0"/>
                                          </p:stCondLst>
                                        </p:cTn>
                                        <p:tgtEl>
                                          <p:spTgt spid="128008"/>
                                        </p:tgtEl>
                                        <p:attrNameLst>
                                          <p:attrName>style.visibility</p:attrName>
                                        </p:attrNameLst>
                                      </p:cBhvr>
                                      <p:to>
                                        <p:strVal val="visible"/>
                                      </p:to>
                                    </p:set>
                                    <p:animEffect transition="in" filter="checkerboard(across)">
                                      <p:cBhvr>
                                        <p:cTn id="56" dur="500"/>
                                        <p:tgtEl>
                                          <p:spTgt spid="1280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2" grpId="0" animBg="1"/>
      <p:bldP spid="128003" grpId="0" build="p"/>
      <p:bldP spid="128004" grpId="0" animBg="1"/>
      <p:bldP spid="128006" grpId="0" animBg="1"/>
      <p:bldP spid="128007" grpId="0" animBg="1"/>
      <p:bldP spid="128008" grpId="0" animBg="1"/>
      <p:bldP spid="14" grpId="0" animBg="1"/>
      <p:bldP spid="34" grpId="0"/>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260350"/>
            <a:ext cx="8229600" cy="1143000"/>
          </a:xfrm>
          <a:gradFill rotWithShape="1">
            <a:gsLst>
              <a:gs pos="0">
                <a:srgbClr val="74754B"/>
              </a:gs>
              <a:gs pos="50000">
                <a:srgbClr val="FBFDA1"/>
              </a:gs>
              <a:gs pos="100000">
                <a:srgbClr val="74754B"/>
              </a:gs>
            </a:gsLst>
            <a:lin ang="5400000" scaled="1"/>
          </a:gradFill>
          <a:ln>
            <a:solidFill>
              <a:schemeClr val="tx1"/>
            </a:solidFill>
            <a:miter lim="800000"/>
            <a:headEnd/>
            <a:tailEnd/>
          </a:ln>
        </p:spPr>
        <p:txBody>
          <a:bodyPr/>
          <a:lstStyle/>
          <a:p>
            <a:pPr eaLnBrk="1" hangingPunct="1"/>
            <a:r>
              <a:rPr lang="es-ES" altLang="es-AR" sz="3200" b="1" smtClean="0"/>
              <a:t>Deshidrogenasas ligadas a FAD ó a FMN</a:t>
            </a:r>
          </a:p>
        </p:txBody>
      </p:sp>
      <p:grpSp>
        <p:nvGrpSpPr>
          <p:cNvPr id="2" name="Group 3"/>
          <p:cNvGrpSpPr>
            <a:grpSpLocks/>
          </p:cNvGrpSpPr>
          <p:nvPr/>
        </p:nvGrpSpPr>
        <p:grpSpPr bwMode="auto">
          <a:xfrm>
            <a:off x="611188" y="1773238"/>
            <a:ext cx="7704137" cy="457200"/>
            <a:chOff x="567" y="1525"/>
            <a:chExt cx="4853" cy="288"/>
          </a:xfrm>
        </p:grpSpPr>
        <p:sp>
          <p:nvSpPr>
            <p:cNvPr id="1033" name="Rectangle 4"/>
            <p:cNvSpPr>
              <a:spLocks noChangeArrowheads="1"/>
            </p:cNvSpPr>
            <p:nvPr/>
          </p:nvSpPr>
          <p:spPr bwMode="auto">
            <a:xfrm>
              <a:off x="567" y="1525"/>
              <a:ext cx="4853"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AH</a:t>
              </a:r>
              <a:r>
                <a:rPr lang="es-ES" altLang="es-AR" sz="2400" b="1"/>
                <a:t>2</a:t>
              </a:r>
              <a:r>
                <a:rPr lang="es-ES" altLang="es-AR" sz="2400" b="1" baseline="0"/>
                <a:t>  + FAD (FMN)                     A  +  FADH</a:t>
              </a:r>
              <a:r>
                <a:rPr lang="es-ES" altLang="es-AR" sz="2400" b="1"/>
                <a:t>2 </a:t>
              </a:r>
              <a:r>
                <a:rPr lang="es-ES" altLang="es-AR" sz="2400" b="1" baseline="0"/>
                <a:t>+(FMNH</a:t>
              </a:r>
              <a:r>
                <a:rPr lang="es-ES" altLang="es-AR" sz="2400" b="1"/>
                <a:t>2</a:t>
              </a:r>
              <a:r>
                <a:rPr lang="es-ES" altLang="es-AR" sz="2400" b="1" baseline="0"/>
                <a:t>)</a:t>
              </a:r>
              <a:endParaRPr lang="es-ES" altLang="es-AR" sz="2400" b="1"/>
            </a:p>
          </p:txBody>
        </p:sp>
        <p:sp>
          <p:nvSpPr>
            <p:cNvPr id="1034" name="Line 5"/>
            <p:cNvSpPr>
              <a:spLocks noChangeShapeType="1"/>
            </p:cNvSpPr>
            <p:nvPr/>
          </p:nvSpPr>
          <p:spPr bwMode="auto">
            <a:xfrm>
              <a:off x="2472" y="1661"/>
              <a:ext cx="726" cy="0"/>
            </a:xfrm>
            <a:prstGeom prst="line">
              <a:avLst/>
            </a:prstGeom>
            <a:noFill/>
            <a:ln w="31750">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s-AR"/>
            </a:p>
          </p:txBody>
        </p:sp>
      </p:grpSp>
      <p:grpSp>
        <p:nvGrpSpPr>
          <p:cNvPr id="3" name="Group 6"/>
          <p:cNvGrpSpPr>
            <a:grpSpLocks/>
          </p:cNvGrpSpPr>
          <p:nvPr/>
        </p:nvGrpSpPr>
        <p:grpSpPr bwMode="auto">
          <a:xfrm>
            <a:off x="1619250" y="2708275"/>
            <a:ext cx="3482975" cy="4149725"/>
            <a:chOff x="1020" y="1706"/>
            <a:chExt cx="2194" cy="2614"/>
          </a:xfrm>
        </p:grpSpPr>
        <p:graphicFrame>
          <p:nvGraphicFramePr>
            <p:cNvPr id="1026" name="Object 7"/>
            <p:cNvGraphicFramePr>
              <a:graphicFrameLocks noChangeAspect="1"/>
            </p:cNvGraphicFramePr>
            <p:nvPr/>
          </p:nvGraphicFramePr>
          <p:xfrm>
            <a:off x="1020" y="1706"/>
            <a:ext cx="2194" cy="2614"/>
          </p:xfrm>
          <a:graphic>
            <a:graphicData uri="http://schemas.openxmlformats.org/presentationml/2006/ole">
              <p:oleObj spid="_x0000_s1026" name="Fotografía de Photo Editor" r:id="rId3" imgW="2933333" imgH="3495238" progId="">
                <p:embed/>
              </p:oleObj>
            </a:graphicData>
          </a:graphic>
        </p:graphicFrame>
        <p:sp>
          <p:nvSpPr>
            <p:cNvPr id="1031" name="Rectangle 8"/>
            <p:cNvSpPr>
              <a:spLocks noChangeArrowheads="1"/>
            </p:cNvSpPr>
            <p:nvPr/>
          </p:nvSpPr>
          <p:spPr bwMode="auto">
            <a:xfrm>
              <a:off x="2064" y="3748"/>
              <a:ext cx="317" cy="317"/>
            </a:xfrm>
            <a:prstGeom prst="rect">
              <a:avLst/>
            </a:prstGeom>
            <a:solidFill>
              <a:schemeClr val="accent1">
                <a:alpha val="27843"/>
              </a:schemeClr>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1032" name="Rectangle 9"/>
            <p:cNvSpPr>
              <a:spLocks noChangeArrowheads="1"/>
            </p:cNvSpPr>
            <p:nvPr/>
          </p:nvSpPr>
          <p:spPr bwMode="auto">
            <a:xfrm>
              <a:off x="2517" y="3158"/>
              <a:ext cx="317" cy="317"/>
            </a:xfrm>
            <a:prstGeom prst="rect">
              <a:avLst/>
            </a:prstGeom>
            <a:solidFill>
              <a:schemeClr val="accent1">
                <a:alpha val="27843"/>
              </a:schemeClr>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sp>
        <p:nvSpPr>
          <p:cNvPr id="1030" name="Text Box 10"/>
          <p:cNvSpPr txBox="1">
            <a:spLocks noChangeArrowheads="1"/>
          </p:cNvSpPr>
          <p:nvPr/>
        </p:nvSpPr>
        <p:spPr bwMode="auto">
          <a:xfrm>
            <a:off x="6084888" y="3284538"/>
            <a:ext cx="2735262" cy="177800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El FAD tiene además un nucleótido de adenina unido al fosfato</a:t>
            </a:r>
          </a:p>
          <a:p>
            <a:pPr eaLnBrk="1" hangingPunct="1">
              <a:spcBef>
                <a:spcPct val="50000"/>
              </a:spcBef>
            </a:pPr>
            <a:r>
              <a:rPr lang="es-ES" altLang="es-AR" sz="2000" b="1" baseline="0"/>
              <a:t>P-Ribosa-Adenina</a:t>
            </a:r>
          </a:p>
        </p:txBody>
      </p:sp>
    </p:spTree>
    <p:extLst>
      <p:ext uri="{BB962C8B-B14F-4D97-AF65-F5344CB8AC3E}">
        <p14:creationId xmlns="" xmlns:p14="http://schemas.microsoft.com/office/powerpoint/2010/main" val="27471868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2"/>
          <p:cNvSpPr>
            <a:spLocks noGrp="1" noChangeArrowheads="1"/>
          </p:cNvSpPr>
          <p:nvPr>
            <p:ph type="title"/>
          </p:nvPr>
        </p:nvSpPr>
        <p:spPr>
          <a:gradFill rotWithShape="1">
            <a:gsLst>
              <a:gs pos="0">
                <a:srgbClr val="74754B"/>
              </a:gs>
              <a:gs pos="50000">
                <a:srgbClr val="FBFDA1"/>
              </a:gs>
              <a:gs pos="100000">
                <a:srgbClr val="74754B"/>
              </a:gs>
            </a:gsLst>
            <a:lin ang="5400000" scaled="1"/>
          </a:gradFill>
          <a:ln>
            <a:solidFill>
              <a:schemeClr val="tx1"/>
            </a:solidFill>
            <a:miter lim="800000"/>
            <a:headEnd/>
            <a:tailEnd/>
          </a:ln>
        </p:spPr>
        <p:txBody>
          <a:bodyPr/>
          <a:lstStyle/>
          <a:p>
            <a:pPr eaLnBrk="1" hangingPunct="1"/>
            <a:r>
              <a:rPr lang="es-ES" altLang="es-AR" sz="3200" b="1" smtClean="0"/>
              <a:t>FLAVINA</a:t>
            </a:r>
          </a:p>
        </p:txBody>
      </p:sp>
      <p:sp>
        <p:nvSpPr>
          <p:cNvPr id="2054" name="Rectangle 3"/>
          <p:cNvSpPr>
            <a:spLocks noChangeArrowheads="1"/>
          </p:cNvSpPr>
          <p:nvPr/>
        </p:nvSpPr>
        <p:spPr bwMode="auto">
          <a:xfrm>
            <a:off x="0" y="2228850"/>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5" name="Line 4"/>
          <p:cNvSpPr>
            <a:spLocks noChangeShapeType="1"/>
          </p:cNvSpPr>
          <p:nvPr/>
        </p:nvSpPr>
        <p:spPr bwMode="auto">
          <a:xfrm>
            <a:off x="7235825" y="2349500"/>
            <a:ext cx="395288" cy="252413"/>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AR"/>
          </a:p>
        </p:txBody>
      </p:sp>
      <p:sp>
        <p:nvSpPr>
          <p:cNvPr id="2056" name="Line 5"/>
          <p:cNvSpPr>
            <a:spLocks noChangeShapeType="1"/>
          </p:cNvSpPr>
          <p:nvPr/>
        </p:nvSpPr>
        <p:spPr bwMode="auto">
          <a:xfrm>
            <a:off x="7667625" y="2636838"/>
            <a:ext cx="0" cy="431800"/>
          </a:xfrm>
          <a:prstGeom prst="line">
            <a:avLst/>
          </a:prstGeom>
          <a:noFill/>
          <a:ln w="41275">
            <a:solidFill>
              <a:srgbClr val="DDDDDD"/>
            </a:solidFill>
            <a:round/>
            <a:headEnd/>
            <a:tailEnd/>
          </a:ln>
          <a:extLst>
            <a:ext uri="{909E8E84-426E-40DD-AFC4-6F175D3DCCD1}">
              <a14:hiddenFill xmlns="" xmlns:a14="http://schemas.microsoft.com/office/drawing/2010/main">
                <a:noFill/>
              </a14:hiddenFill>
            </a:ext>
          </a:extLst>
        </p:spPr>
        <p:txBody>
          <a:bodyPr/>
          <a:lstStyle/>
          <a:p>
            <a:endParaRPr lang="es-AR"/>
          </a:p>
        </p:txBody>
      </p:sp>
      <p:grpSp>
        <p:nvGrpSpPr>
          <p:cNvPr id="2" name="Group 6"/>
          <p:cNvGrpSpPr>
            <a:grpSpLocks/>
          </p:cNvGrpSpPr>
          <p:nvPr/>
        </p:nvGrpSpPr>
        <p:grpSpPr bwMode="auto">
          <a:xfrm>
            <a:off x="4500563" y="1916113"/>
            <a:ext cx="4175125" cy="2178050"/>
            <a:chOff x="2835" y="799"/>
            <a:chExt cx="2630" cy="1372"/>
          </a:xfrm>
        </p:grpSpPr>
        <p:grpSp>
          <p:nvGrpSpPr>
            <p:cNvPr id="3" name="Group 7"/>
            <p:cNvGrpSpPr>
              <a:grpSpLocks/>
            </p:cNvGrpSpPr>
            <p:nvPr/>
          </p:nvGrpSpPr>
          <p:grpSpPr bwMode="auto">
            <a:xfrm>
              <a:off x="2835" y="799"/>
              <a:ext cx="2630" cy="1372"/>
              <a:chOff x="2835" y="799"/>
              <a:chExt cx="2630" cy="1372"/>
            </a:xfrm>
          </p:grpSpPr>
          <p:grpSp>
            <p:nvGrpSpPr>
              <p:cNvPr id="4" name="Group 8"/>
              <p:cNvGrpSpPr>
                <a:grpSpLocks/>
              </p:cNvGrpSpPr>
              <p:nvPr/>
            </p:nvGrpSpPr>
            <p:grpSpPr bwMode="auto">
              <a:xfrm>
                <a:off x="2835" y="799"/>
                <a:ext cx="2630" cy="1372"/>
                <a:chOff x="2835" y="799"/>
                <a:chExt cx="2630" cy="1372"/>
              </a:xfrm>
            </p:grpSpPr>
            <p:grpSp>
              <p:nvGrpSpPr>
                <p:cNvPr id="5" name="Group 9"/>
                <p:cNvGrpSpPr>
                  <a:grpSpLocks/>
                </p:cNvGrpSpPr>
                <p:nvPr/>
              </p:nvGrpSpPr>
              <p:grpSpPr bwMode="auto">
                <a:xfrm>
                  <a:off x="2835" y="799"/>
                  <a:ext cx="2630" cy="1372"/>
                  <a:chOff x="2835" y="799"/>
                  <a:chExt cx="2630" cy="1372"/>
                </a:xfrm>
              </p:grpSpPr>
              <p:grpSp>
                <p:nvGrpSpPr>
                  <p:cNvPr id="6" name="Group 10"/>
                  <p:cNvGrpSpPr>
                    <a:grpSpLocks/>
                  </p:cNvGrpSpPr>
                  <p:nvPr/>
                </p:nvGrpSpPr>
                <p:grpSpPr bwMode="auto">
                  <a:xfrm>
                    <a:off x="2835" y="799"/>
                    <a:ext cx="2630" cy="1372"/>
                    <a:chOff x="2835" y="799"/>
                    <a:chExt cx="2630" cy="1372"/>
                  </a:xfrm>
                </p:grpSpPr>
                <p:grpSp>
                  <p:nvGrpSpPr>
                    <p:cNvPr id="7" name="Group 11"/>
                    <p:cNvGrpSpPr>
                      <a:grpSpLocks/>
                    </p:cNvGrpSpPr>
                    <p:nvPr/>
                  </p:nvGrpSpPr>
                  <p:grpSpPr bwMode="auto">
                    <a:xfrm>
                      <a:off x="2835" y="799"/>
                      <a:ext cx="2630" cy="1372"/>
                      <a:chOff x="2835" y="799"/>
                      <a:chExt cx="2630" cy="1372"/>
                    </a:xfrm>
                  </p:grpSpPr>
                  <p:graphicFrame>
                    <p:nvGraphicFramePr>
                      <p:cNvPr id="2052" name="Object 12"/>
                      <p:cNvGraphicFramePr>
                        <a:graphicFrameLocks noChangeAspect="1"/>
                      </p:cNvGraphicFramePr>
                      <p:nvPr/>
                    </p:nvGraphicFramePr>
                    <p:xfrm>
                      <a:off x="2835" y="799"/>
                      <a:ext cx="2630" cy="1372"/>
                    </p:xfrm>
                    <a:graphic>
                      <a:graphicData uri="http://schemas.openxmlformats.org/presentationml/2006/ole">
                        <p:oleObj spid="_x0000_s2050" name="Fotografía de Photo Editor" r:id="rId3" imgW="2933333" imgH="3495238" progId="">
                          <p:embed/>
                        </p:oleObj>
                      </a:graphicData>
                    </a:graphic>
                  </p:graphicFrame>
                  <p:sp>
                    <p:nvSpPr>
                      <p:cNvPr id="2085" name="Text Box 13"/>
                      <p:cNvSpPr txBox="1">
                        <a:spLocks noChangeArrowheads="1"/>
                      </p:cNvSpPr>
                      <p:nvPr/>
                    </p:nvSpPr>
                    <p:spPr bwMode="auto">
                      <a:xfrm>
                        <a:off x="4150" y="1378"/>
                        <a:ext cx="136"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solidFill>
                              <a:srgbClr val="F42B0A"/>
                            </a:solidFill>
                          </a:rPr>
                          <a:t>.</a:t>
                        </a:r>
                      </a:p>
                    </p:txBody>
                  </p:sp>
                  <p:sp>
                    <p:nvSpPr>
                      <p:cNvPr id="2086" name="Text Box 14"/>
                      <p:cNvSpPr txBox="1">
                        <a:spLocks noChangeArrowheads="1"/>
                      </p:cNvSpPr>
                      <p:nvPr/>
                    </p:nvSpPr>
                    <p:spPr bwMode="auto">
                      <a:xfrm>
                        <a:off x="4105" y="1741"/>
                        <a:ext cx="317" cy="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rgbClr val="F42B0A"/>
                            </a:solidFill>
                          </a:rPr>
                          <a:t>H</a:t>
                        </a:r>
                        <a:r>
                          <a:rPr lang="es-ES" altLang="es-AR" sz="2000" b="1" baseline="0"/>
                          <a:t>          </a:t>
                        </a:r>
                        <a:endParaRPr lang="en-US" altLang="es-AR" sz="2000" b="1" baseline="0"/>
                      </a:p>
                    </p:txBody>
                  </p:sp>
                  <p:sp>
                    <p:nvSpPr>
                      <p:cNvPr id="2087" name="Line 15"/>
                      <p:cNvSpPr>
                        <a:spLocks noChangeShapeType="1"/>
                      </p:cNvSpPr>
                      <p:nvPr/>
                    </p:nvSpPr>
                    <p:spPr bwMode="auto">
                      <a:xfrm flipH="1">
                        <a:off x="4241" y="1498"/>
                        <a:ext cx="227" cy="137"/>
                      </a:xfrm>
                      <a:prstGeom prst="line">
                        <a:avLst/>
                      </a:prstGeom>
                      <a:noFill/>
                      <a:ln w="66675">
                        <a:solidFill>
                          <a:srgbClr val="DDDDDD"/>
                        </a:solidFill>
                        <a:round/>
                        <a:headEnd/>
                        <a:tailEnd/>
                      </a:ln>
                      <a:extLst>
                        <a:ext uri="{909E8E84-426E-40DD-AFC4-6F175D3DCCD1}">
                          <a14:hiddenFill xmlns="" xmlns:a14="http://schemas.microsoft.com/office/drawing/2010/main">
                            <a:noFill/>
                          </a14:hiddenFill>
                        </a:ext>
                      </a:extLst>
                    </p:spPr>
                    <p:txBody>
                      <a:bodyPr/>
                      <a:lstStyle/>
                      <a:p>
                        <a:endParaRPr lang="es-AR"/>
                      </a:p>
                    </p:txBody>
                  </p:sp>
                </p:grpSp>
                <p:sp>
                  <p:nvSpPr>
                    <p:cNvPr id="2084" name="Text Box 16"/>
                    <p:cNvSpPr txBox="1">
                      <a:spLocks noChangeArrowheads="1"/>
                    </p:cNvSpPr>
                    <p:nvPr/>
                  </p:nvSpPr>
                  <p:spPr bwMode="auto">
                    <a:xfrm>
                      <a:off x="4014" y="1616"/>
                      <a:ext cx="181" cy="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rgbClr val="F42B0A"/>
                          </a:solidFill>
                        </a:rPr>
                        <a:t>+</a:t>
                      </a:r>
                    </a:p>
                  </p:txBody>
                </p:sp>
              </p:grpSp>
              <p:sp>
                <p:nvSpPr>
                  <p:cNvPr id="2082" name="Text Box 17"/>
                  <p:cNvSpPr txBox="1">
                    <a:spLocks noChangeArrowheads="1"/>
                  </p:cNvSpPr>
                  <p:nvPr/>
                </p:nvSpPr>
                <p:spPr bwMode="auto">
                  <a:xfrm>
                    <a:off x="4740" y="1797"/>
                    <a:ext cx="273" cy="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a:t>
                    </a:r>
                  </a:p>
                </p:txBody>
              </p:sp>
            </p:grpSp>
            <p:sp>
              <p:nvSpPr>
                <p:cNvPr id="2080" name="Line 18"/>
                <p:cNvSpPr>
                  <a:spLocks noChangeShapeType="1"/>
                </p:cNvSpPr>
                <p:nvPr/>
              </p:nvSpPr>
              <p:spPr bwMode="auto">
                <a:xfrm>
                  <a:off x="4830" y="1661"/>
                  <a:ext cx="0" cy="318"/>
                </a:xfrm>
                <a:prstGeom prst="line">
                  <a:avLst/>
                </a:prstGeom>
                <a:noFill/>
                <a:ln w="44450">
                  <a:solidFill>
                    <a:srgbClr val="DDDDDD"/>
                  </a:solidFill>
                  <a:round/>
                  <a:headEnd/>
                  <a:tailEnd/>
                </a:ln>
                <a:extLst>
                  <a:ext uri="{909E8E84-426E-40DD-AFC4-6F175D3DCCD1}">
                    <a14:hiddenFill xmlns="" xmlns:a14="http://schemas.microsoft.com/office/drawing/2010/main">
                      <a:noFill/>
                    </a14:hiddenFill>
                  </a:ext>
                </a:extLst>
              </p:spPr>
              <p:txBody>
                <a:bodyPr/>
                <a:lstStyle/>
                <a:p>
                  <a:endParaRPr lang="es-AR"/>
                </a:p>
              </p:txBody>
            </p:sp>
          </p:grpSp>
          <p:sp>
            <p:nvSpPr>
              <p:cNvPr id="2078" name="Line 19"/>
              <p:cNvSpPr>
                <a:spLocks noChangeShapeType="1"/>
              </p:cNvSpPr>
              <p:nvPr/>
            </p:nvSpPr>
            <p:spPr bwMode="auto">
              <a:xfrm>
                <a:off x="4785" y="1933"/>
                <a:ext cx="68" cy="0"/>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AR"/>
              </a:p>
            </p:txBody>
          </p:sp>
        </p:grpSp>
        <p:sp>
          <p:nvSpPr>
            <p:cNvPr id="2076" name="Line 20"/>
            <p:cNvSpPr>
              <a:spLocks noChangeShapeType="1"/>
            </p:cNvSpPr>
            <p:nvPr/>
          </p:nvSpPr>
          <p:spPr bwMode="auto">
            <a:xfrm>
              <a:off x="4558" y="1480"/>
              <a:ext cx="272" cy="136"/>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AR"/>
            </a:p>
          </p:txBody>
        </p:sp>
      </p:grpSp>
      <p:sp>
        <p:nvSpPr>
          <p:cNvPr id="2058" name="Text Box 21"/>
          <p:cNvSpPr txBox="1">
            <a:spLocks noChangeArrowheads="1"/>
          </p:cNvSpPr>
          <p:nvPr/>
        </p:nvSpPr>
        <p:spPr bwMode="auto">
          <a:xfrm>
            <a:off x="6588125" y="4184650"/>
            <a:ext cx="4318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R</a:t>
            </a:r>
          </a:p>
        </p:txBody>
      </p:sp>
      <p:sp>
        <p:nvSpPr>
          <p:cNvPr id="2059" name="Text Box 22"/>
          <p:cNvSpPr txBox="1">
            <a:spLocks noChangeArrowheads="1"/>
          </p:cNvSpPr>
          <p:nvPr/>
        </p:nvSpPr>
        <p:spPr bwMode="auto">
          <a:xfrm>
            <a:off x="6515100" y="1592263"/>
            <a:ext cx="504825"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R</a:t>
            </a:r>
          </a:p>
        </p:txBody>
      </p:sp>
      <p:grpSp>
        <p:nvGrpSpPr>
          <p:cNvPr id="8" name="Group 23"/>
          <p:cNvGrpSpPr>
            <a:grpSpLocks/>
          </p:cNvGrpSpPr>
          <p:nvPr/>
        </p:nvGrpSpPr>
        <p:grpSpPr bwMode="auto">
          <a:xfrm>
            <a:off x="4608513" y="4292600"/>
            <a:ext cx="4140200" cy="2384425"/>
            <a:chOff x="2903" y="2704"/>
            <a:chExt cx="2608" cy="1502"/>
          </a:xfrm>
        </p:grpSpPr>
        <p:grpSp>
          <p:nvGrpSpPr>
            <p:cNvPr id="9" name="Group 24"/>
            <p:cNvGrpSpPr>
              <a:grpSpLocks/>
            </p:cNvGrpSpPr>
            <p:nvPr/>
          </p:nvGrpSpPr>
          <p:grpSpPr bwMode="auto">
            <a:xfrm>
              <a:off x="2903" y="2704"/>
              <a:ext cx="2608" cy="1502"/>
              <a:chOff x="2903" y="2704"/>
              <a:chExt cx="2608" cy="1502"/>
            </a:xfrm>
          </p:grpSpPr>
          <p:grpSp>
            <p:nvGrpSpPr>
              <p:cNvPr id="10" name="Group 25"/>
              <p:cNvGrpSpPr>
                <a:grpSpLocks/>
              </p:cNvGrpSpPr>
              <p:nvPr/>
            </p:nvGrpSpPr>
            <p:grpSpPr bwMode="auto">
              <a:xfrm>
                <a:off x="2903" y="2704"/>
                <a:ext cx="2608" cy="1502"/>
                <a:chOff x="2903" y="2704"/>
                <a:chExt cx="2608" cy="1502"/>
              </a:xfrm>
            </p:grpSpPr>
            <p:graphicFrame>
              <p:nvGraphicFramePr>
                <p:cNvPr id="2051" name="Object 26"/>
                <p:cNvGraphicFramePr>
                  <a:graphicFrameLocks noChangeAspect="1"/>
                </p:cNvGraphicFramePr>
                <p:nvPr/>
              </p:nvGraphicFramePr>
              <p:xfrm>
                <a:off x="2903" y="2840"/>
                <a:ext cx="2608" cy="1366"/>
              </p:xfrm>
              <a:graphic>
                <a:graphicData uri="http://schemas.openxmlformats.org/presentationml/2006/ole">
                  <p:oleObj spid="_x0000_s2051" name="Fotografía de Photo Editor" r:id="rId4" imgW="2933333" imgH="3495238" progId="">
                    <p:embed/>
                  </p:oleObj>
                </a:graphicData>
              </a:graphic>
            </p:graphicFrame>
            <p:sp>
              <p:nvSpPr>
                <p:cNvPr id="2072" name="Text Box 27"/>
                <p:cNvSpPr txBox="1">
                  <a:spLocks noChangeArrowheads="1"/>
                </p:cNvSpPr>
                <p:nvPr/>
              </p:nvSpPr>
              <p:spPr bwMode="auto">
                <a:xfrm>
                  <a:off x="4740" y="2704"/>
                  <a:ext cx="318" cy="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rgbClr val="F42B0A"/>
                      </a:solidFill>
                    </a:rPr>
                    <a:t>H</a:t>
                  </a:r>
                </a:p>
              </p:txBody>
            </p:sp>
            <p:sp>
              <p:nvSpPr>
                <p:cNvPr id="2073" name="Text Box 28"/>
                <p:cNvSpPr txBox="1">
                  <a:spLocks noChangeArrowheads="1"/>
                </p:cNvSpPr>
                <p:nvPr/>
              </p:nvSpPr>
              <p:spPr bwMode="auto">
                <a:xfrm>
                  <a:off x="4150" y="3838"/>
                  <a:ext cx="318" cy="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rgbClr val="F42B0A"/>
                      </a:solidFill>
                    </a:rPr>
                    <a:t>H</a:t>
                  </a:r>
                </a:p>
              </p:txBody>
            </p:sp>
            <p:sp>
              <p:nvSpPr>
                <p:cNvPr id="2074" name="Line 29"/>
                <p:cNvSpPr>
                  <a:spLocks noChangeShapeType="1"/>
                </p:cNvSpPr>
                <p:nvPr/>
              </p:nvSpPr>
              <p:spPr bwMode="auto">
                <a:xfrm flipH="1">
                  <a:off x="4332" y="3521"/>
                  <a:ext cx="181" cy="136"/>
                </a:xfrm>
                <a:prstGeom prst="line">
                  <a:avLst/>
                </a:prstGeom>
                <a:noFill/>
                <a:ln w="120650">
                  <a:solidFill>
                    <a:srgbClr val="DDDDDD"/>
                  </a:solidFill>
                  <a:round/>
                  <a:headEnd/>
                  <a:tailEnd/>
                </a:ln>
                <a:extLst>
                  <a:ext uri="{909E8E84-426E-40DD-AFC4-6F175D3DCCD1}">
                    <a14:hiddenFill xmlns="" xmlns:a14="http://schemas.microsoft.com/office/drawing/2010/main">
                      <a:noFill/>
                    </a14:hiddenFill>
                  </a:ext>
                </a:extLst>
              </p:spPr>
              <p:txBody>
                <a:bodyPr/>
                <a:lstStyle/>
                <a:p>
                  <a:endParaRPr lang="es-AR"/>
                </a:p>
              </p:txBody>
            </p:sp>
          </p:grpSp>
          <p:sp>
            <p:nvSpPr>
              <p:cNvPr id="2071" name="Line 30"/>
              <p:cNvSpPr>
                <a:spLocks noChangeShapeType="1"/>
              </p:cNvSpPr>
              <p:nvPr/>
            </p:nvSpPr>
            <p:spPr bwMode="auto">
              <a:xfrm>
                <a:off x="4513" y="3249"/>
                <a:ext cx="0" cy="272"/>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s-AR"/>
              </a:p>
            </p:txBody>
          </p:sp>
        </p:grpSp>
        <p:sp>
          <p:nvSpPr>
            <p:cNvPr id="2069" name="Line 31"/>
            <p:cNvSpPr>
              <a:spLocks noChangeShapeType="1"/>
            </p:cNvSpPr>
            <p:nvPr/>
          </p:nvSpPr>
          <p:spPr bwMode="auto">
            <a:xfrm flipH="1">
              <a:off x="4604" y="3113"/>
              <a:ext cx="226" cy="136"/>
            </a:xfrm>
            <a:prstGeom prst="line">
              <a:avLst/>
            </a:prstGeom>
            <a:noFill/>
            <a:ln w="73025">
              <a:solidFill>
                <a:srgbClr val="DDDDDD"/>
              </a:solidFill>
              <a:round/>
              <a:headEnd/>
              <a:tailEnd/>
            </a:ln>
            <a:extLst>
              <a:ext uri="{909E8E84-426E-40DD-AFC4-6F175D3DCCD1}">
                <a14:hiddenFill xmlns="" xmlns:a14="http://schemas.microsoft.com/office/drawing/2010/main">
                  <a:noFill/>
                </a14:hiddenFill>
              </a:ext>
            </a:extLst>
          </p:spPr>
          <p:txBody>
            <a:bodyPr/>
            <a:lstStyle/>
            <a:p>
              <a:endParaRPr lang="es-AR"/>
            </a:p>
          </p:txBody>
        </p:sp>
      </p:grpSp>
      <p:sp>
        <p:nvSpPr>
          <p:cNvPr id="2061" name="Line 32"/>
          <p:cNvSpPr>
            <a:spLocks noChangeShapeType="1"/>
          </p:cNvSpPr>
          <p:nvPr/>
        </p:nvSpPr>
        <p:spPr bwMode="auto">
          <a:xfrm>
            <a:off x="3851275" y="3789363"/>
            <a:ext cx="1081088"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s-AR"/>
          </a:p>
        </p:txBody>
      </p:sp>
      <p:sp>
        <p:nvSpPr>
          <p:cNvPr id="2062" name="Line 33"/>
          <p:cNvSpPr>
            <a:spLocks noChangeShapeType="1"/>
          </p:cNvSpPr>
          <p:nvPr/>
        </p:nvSpPr>
        <p:spPr bwMode="auto">
          <a:xfrm>
            <a:off x="5651500" y="4005263"/>
            <a:ext cx="0" cy="6477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s-AR"/>
          </a:p>
        </p:txBody>
      </p:sp>
      <p:sp>
        <p:nvSpPr>
          <p:cNvPr id="2063" name="Text Box 34"/>
          <p:cNvSpPr txBox="1">
            <a:spLocks noChangeArrowheads="1"/>
          </p:cNvSpPr>
          <p:nvPr/>
        </p:nvSpPr>
        <p:spPr bwMode="auto">
          <a:xfrm>
            <a:off x="5580063" y="4005263"/>
            <a:ext cx="1079500"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chemeClr val="accent2"/>
                </a:solidFill>
              </a:rPr>
              <a:t>e</a:t>
            </a:r>
            <a:r>
              <a:rPr lang="es-ES" altLang="es-AR" sz="2000" b="1" baseline="30000">
                <a:solidFill>
                  <a:schemeClr val="accent2"/>
                </a:solidFill>
              </a:rPr>
              <a:t>-  </a:t>
            </a:r>
            <a:r>
              <a:rPr lang="es-ES" altLang="es-AR" sz="2000" b="1" baseline="0">
                <a:solidFill>
                  <a:schemeClr val="accent2"/>
                </a:solidFill>
              </a:rPr>
              <a:t>+ H</a:t>
            </a:r>
            <a:r>
              <a:rPr lang="es-ES" altLang="es-AR" sz="2000" b="1" baseline="30000">
                <a:solidFill>
                  <a:schemeClr val="accent2"/>
                </a:solidFill>
              </a:rPr>
              <a:t>+</a:t>
            </a:r>
            <a:endParaRPr lang="es-ES" altLang="es-AR" sz="2000" b="1" baseline="0">
              <a:solidFill>
                <a:schemeClr val="accent2"/>
              </a:solidFill>
            </a:endParaRPr>
          </a:p>
        </p:txBody>
      </p:sp>
      <p:grpSp>
        <p:nvGrpSpPr>
          <p:cNvPr id="11" name="Group 35"/>
          <p:cNvGrpSpPr>
            <a:grpSpLocks/>
          </p:cNvGrpSpPr>
          <p:nvPr/>
        </p:nvGrpSpPr>
        <p:grpSpPr bwMode="auto">
          <a:xfrm>
            <a:off x="468313" y="2205038"/>
            <a:ext cx="3671887" cy="2770187"/>
            <a:chOff x="295" y="1389"/>
            <a:chExt cx="2313" cy="1745"/>
          </a:xfrm>
        </p:grpSpPr>
        <p:graphicFrame>
          <p:nvGraphicFramePr>
            <p:cNvPr id="2050" name="Object 36"/>
            <p:cNvGraphicFramePr>
              <a:graphicFrameLocks noChangeAspect="1"/>
            </p:cNvGraphicFramePr>
            <p:nvPr/>
          </p:nvGraphicFramePr>
          <p:xfrm>
            <a:off x="295" y="1616"/>
            <a:ext cx="2313" cy="1094"/>
          </p:xfrm>
          <a:graphic>
            <a:graphicData uri="http://schemas.openxmlformats.org/presentationml/2006/ole">
              <p:oleObj spid="_x0000_s2052" name="Fotografía de Photo Editor" r:id="rId5" imgW="2933333" imgH="3495238" progId="">
                <p:embed/>
              </p:oleObj>
            </a:graphicData>
          </a:graphic>
        </p:graphicFrame>
        <p:sp>
          <p:nvSpPr>
            <p:cNvPr id="2066" name="Text Box 37"/>
            <p:cNvSpPr txBox="1">
              <a:spLocks noChangeArrowheads="1"/>
            </p:cNvSpPr>
            <p:nvPr/>
          </p:nvSpPr>
          <p:spPr bwMode="auto">
            <a:xfrm>
              <a:off x="567" y="2840"/>
              <a:ext cx="1723" cy="294"/>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aseline="0"/>
                <a:t>Anillo isoaloxacina</a:t>
              </a:r>
            </a:p>
          </p:txBody>
        </p:sp>
        <p:sp>
          <p:nvSpPr>
            <p:cNvPr id="2067" name="Text Box 38"/>
            <p:cNvSpPr txBox="1">
              <a:spLocks noChangeArrowheads="1"/>
            </p:cNvSpPr>
            <p:nvPr/>
          </p:nvSpPr>
          <p:spPr bwMode="auto">
            <a:xfrm>
              <a:off x="1429" y="1389"/>
              <a:ext cx="317" cy="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R</a:t>
              </a:r>
            </a:p>
          </p:txBody>
        </p:sp>
      </p:grpSp>
      <p:sp>
        <p:nvSpPr>
          <p:cNvPr id="2065" name="Text Box 39"/>
          <p:cNvSpPr txBox="1">
            <a:spLocks noChangeArrowheads="1"/>
          </p:cNvSpPr>
          <p:nvPr/>
        </p:nvSpPr>
        <p:spPr bwMode="auto">
          <a:xfrm>
            <a:off x="3851275" y="3860800"/>
            <a:ext cx="1081088" cy="396875"/>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chemeClr val="accent2"/>
                </a:solidFill>
              </a:rPr>
              <a:t>e</a:t>
            </a:r>
            <a:r>
              <a:rPr lang="es-ES" altLang="es-AR" sz="2000" b="1" baseline="30000">
                <a:solidFill>
                  <a:schemeClr val="accent2"/>
                </a:solidFill>
              </a:rPr>
              <a:t>- </a:t>
            </a:r>
            <a:r>
              <a:rPr lang="es-ES" altLang="es-AR" sz="2000" b="1" baseline="0">
                <a:solidFill>
                  <a:schemeClr val="accent2"/>
                </a:solidFill>
              </a:rPr>
              <a:t>+ H</a:t>
            </a:r>
            <a:r>
              <a:rPr lang="es-ES" altLang="es-AR" sz="2000" b="1" baseline="30000">
                <a:solidFill>
                  <a:schemeClr val="accent2"/>
                </a:solidFill>
              </a:rPr>
              <a:t>+</a:t>
            </a:r>
            <a:endParaRPr lang="es-ES" altLang="es-AR" sz="2000" b="1" baseline="0">
              <a:solidFill>
                <a:schemeClr val="accent2"/>
              </a:solidFill>
            </a:endParaRPr>
          </a:p>
        </p:txBody>
      </p:sp>
    </p:spTree>
    <p:extLst>
      <p:ext uri="{BB962C8B-B14F-4D97-AF65-F5344CB8AC3E}">
        <p14:creationId xmlns="" xmlns:p14="http://schemas.microsoft.com/office/powerpoint/2010/main" val="3331701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a:srcRect/>
          <a:stretch>
            <a:fillRect/>
          </a:stretch>
        </p:blipFill>
        <p:spPr bwMode="auto">
          <a:xfrm>
            <a:off x="428596" y="785794"/>
            <a:ext cx="4031947" cy="5786454"/>
          </a:xfrm>
          <a:prstGeom prst="rect">
            <a:avLst/>
          </a:prstGeom>
          <a:noFill/>
          <a:ln w="9525">
            <a:noFill/>
            <a:miter lim="800000"/>
            <a:headEnd/>
            <a:tailEnd/>
          </a:ln>
          <a:effectLst/>
        </p:spPr>
      </p:pic>
      <p:pic>
        <p:nvPicPr>
          <p:cNvPr id="36867" name="Picture 3"/>
          <p:cNvPicPr>
            <a:picLocks noChangeAspect="1" noChangeArrowheads="1"/>
          </p:cNvPicPr>
          <p:nvPr/>
        </p:nvPicPr>
        <p:blipFill>
          <a:blip r:embed="rId3"/>
          <a:srcRect/>
          <a:stretch>
            <a:fillRect/>
          </a:stretch>
        </p:blipFill>
        <p:spPr bwMode="auto">
          <a:xfrm>
            <a:off x="4429124" y="1071546"/>
            <a:ext cx="4674064" cy="2000264"/>
          </a:xfrm>
          <a:prstGeom prst="rect">
            <a:avLst/>
          </a:prstGeom>
          <a:noFill/>
          <a:ln w="9525">
            <a:noFill/>
            <a:miter lim="800000"/>
            <a:headEnd/>
            <a:tailEnd/>
          </a:ln>
          <a:effectLst/>
        </p:spPr>
      </p:pic>
      <p:sp>
        <p:nvSpPr>
          <p:cNvPr id="6" name="5 Elipse"/>
          <p:cNvSpPr/>
          <p:nvPr/>
        </p:nvSpPr>
        <p:spPr>
          <a:xfrm>
            <a:off x="3571868" y="1285860"/>
            <a:ext cx="928694" cy="8572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7" name="6 Elipse"/>
          <p:cNvSpPr/>
          <p:nvPr/>
        </p:nvSpPr>
        <p:spPr>
          <a:xfrm>
            <a:off x="6072198" y="1214422"/>
            <a:ext cx="928694" cy="8572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468313" y="260350"/>
            <a:ext cx="8229600" cy="1143000"/>
          </a:xfrm>
          <a:gradFill rotWithShape="1">
            <a:gsLst>
              <a:gs pos="0">
                <a:srgbClr val="717413"/>
              </a:gs>
              <a:gs pos="50000">
                <a:srgbClr val="F5FA28"/>
              </a:gs>
              <a:gs pos="100000">
                <a:srgbClr val="717413"/>
              </a:gs>
            </a:gsLst>
            <a:lin ang="5400000" scaled="1"/>
          </a:gradFill>
          <a:ln>
            <a:solidFill>
              <a:schemeClr val="tx1"/>
            </a:solidFill>
          </a:ln>
        </p:spPr>
        <p:txBody>
          <a:bodyPr/>
          <a:lstStyle/>
          <a:p>
            <a:pPr eaLnBrk="1" hangingPunct="1"/>
            <a:r>
              <a:rPr lang="es-ES" sz="3200" b="1" smtClean="0"/>
              <a:t>COMPONENTES DE LA CADENA DE TRANSPORTE ELECTRONICO</a:t>
            </a:r>
          </a:p>
        </p:txBody>
      </p:sp>
      <p:sp>
        <p:nvSpPr>
          <p:cNvPr id="111619" name="Rectangle 3"/>
          <p:cNvSpPr>
            <a:spLocks noGrp="1" noChangeArrowheads="1"/>
          </p:cNvSpPr>
          <p:nvPr>
            <p:ph type="body" idx="1"/>
          </p:nvPr>
        </p:nvSpPr>
        <p:spPr>
          <a:xfrm>
            <a:off x="457200" y="1624013"/>
            <a:ext cx="8229600" cy="4525962"/>
          </a:xfrm>
          <a:solidFill>
            <a:srgbClr val="DDDDDD"/>
          </a:solidFill>
        </p:spPr>
        <p:txBody>
          <a:bodyPr/>
          <a:lstStyle/>
          <a:p>
            <a:pPr eaLnBrk="1" hangingPunct="1">
              <a:lnSpc>
                <a:spcPct val="90000"/>
              </a:lnSpc>
            </a:pPr>
            <a:r>
              <a:rPr lang="es-ES" sz="2400" b="1" dirty="0" smtClean="0">
                <a:solidFill>
                  <a:srgbClr val="C00000"/>
                </a:solidFill>
              </a:rPr>
              <a:t>FLAVOPROTEINAS</a:t>
            </a:r>
            <a:r>
              <a:rPr lang="es-ES" sz="2400" dirty="0" smtClean="0"/>
              <a:t>: FMN o FAD: Transportan 2 e</a:t>
            </a:r>
            <a:r>
              <a:rPr lang="es-ES" sz="2400" baseline="30000" dirty="0" smtClean="0"/>
              <a:t>- </a:t>
            </a:r>
            <a:r>
              <a:rPr lang="es-ES" sz="2400" dirty="0" smtClean="0"/>
              <a:t>y 2 H</a:t>
            </a:r>
            <a:r>
              <a:rPr lang="es-ES" sz="2400" baseline="30000" dirty="0" smtClean="0"/>
              <a:t>+</a:t>
            </a:r>
            <a:endParaRPr lang="es-ES" sz="2400" dirty="0" smtClean="0"/>
          </a:p>
          <a:p>
            <a:pPr eaLnBrk="1" hangingPunct="1">
              <a:lnSpc>
                <a:spcPct val="90000"/>
              </a:lnSpc>
              <a:buFontTx/>
              <a:buNone/>
            </a:pPr>
            <a:endParaRPr lang="es-ES" sz="2400" dirty="0" smtClean="0"/>
          </a:p>
          <a:p>
            <a:pPr eaLnBrk="1" hangingPunct="1">
              <a:lnSpc>
                <a:spcPct val="90000"/>
              </a:lnSpc>
            </a:pPr>
            <a:r>
              <a:rPr lang="es-ES" sz="2400" b="1" dirty="0" smtClean="0">
                <a:solidFill>
                  <a:srgbClr val="C00000"/>
                </a:solidFill>
              </a:rPr>
              <a:t>PROTEINAS FERROSULFURADAS</a:t>
            </a:r>
            <a:r>
              <a:rPr lang="es-ES" sz="2400" dirty="0" smtClean="0"/>
              <a:t>: Transportan e</a:t>
            </a:r>
            <a:r>
              <a:rPr lang="es-ES" sz="2400" baseline="30000" dirty="0" smtClean="0"/>
              <a:t>- </a:t>
            </a:r>
            <a:r>
              <a:rPr lang="es-ES" sz="2400" dirty="0" smtClean="0"/>
              <a:t>(Fe</a:t>
            </a:r>
            <a:r>
              <a:rPr lang="es-ES" sz="2400" baseline="30000" dirty="0" smtClean="0"/>
              <a:t>+++     </a:t>
            </a:r>
            <a:r>
              <a:rPr lang="es-ES" sz="2400" dirty="0" smtClean="0"/>
              <a:t>Fe</a:t>
            </a:r>
            <a:r>
              <a:rPr lang="es-ES" sz="2400" baseline="30000" dirty="0" smtClean="0"/>
              <a:t>++)</a:t>
            </a:r>
          </a:p>
          <a:p>
            <a:pPr eaLnBrk="1" hangingPunct="1">
              <a:lnSpc>
                <a:spcPct val="90000"/>
              </a:lnSpc>
            </a:pPr>
            <a:endParaRPr lang="es-ES" sz="2400" dirty="0" smtClean="0"/>
          </a:p>
          <a:p>
            <a:pPr eaLnBrk="1" hangingPunct="1">
              <a:lnSpc>
                <a:spcPct val="90000"/>
              </a:lnSpc>
            </a:pPr>
            <a:r>
              <a:rPr lang="es-ES" sz="2400" b="1" dirty="0" smtClean="0">
                <a:solidFill>
                  <a:srgbClr val="C00000"/>
                </a:solidFill>
              </a:rPr>
              <a:t>COENZIMA Q o UBIQUINONA</a:t>
            </a:r>
            <a:r>
              <a:rPr lang="es-ES" sz="2400" dirty="0" smtClean="0">
                <a:solidFill>
                  <a:srgbClr val="C00000"/>
                </a:solidFill>
              </a:rPr>
              <a:t>: </a:t>
            </a:r>
            <a:r>
              <a:rPr lang="es-ES" sz="2400" dirty="0" err="1" smtClean="0"/>
              <a:t>Quinona</a:t>
            </a:r>
            <a:r>
              <a:rPr lang="es-ES" sz="2400" dirty="0" smtClean="0"/>
              <a:t> </a:t>
            </a:r>
            <a:r>
              <a:rPr lang="es-ES" sz="2400" dirty="0" err="1" smtClean="0"/>
              <a:t>isoprenoide</a:t>
            </a:r>
            <a:r>
              <a:rPr lang="es-ES" sz="2400" dirty="0" smtClean="0"/>
              <a:t> </a:t>
            </a:r>
            <a:r>
              <a:rPr lang="es-ES" sz="2400" b="1" dirty="0" smtClean="0"/>
              <a:t>no proteica</a:t>
            </a:r>
            <a:r>
              <a:rPr lang="es-ES" sz="2400" dirty="0" smtClean="0"/>
              <a:t>. Transporta 1 e</a:t>
            </a:r>
            <a:r>
              <a:rPr lang="es-ES" sz="2400" baseline="30000" dirty="0" smtClean="0"/>
              <a:t>-</a:t>
            </a:r>
            <a:r>
              <a:rPr lang="es-ES" sz="2400" dirty="0" smtClean="0"/>
              <a:t> y libera  2 H</a:t>
            </a:r>
            <a:r>
              <a:rPr lang="es-ES" sz="2400" baseline="30000" dirty="0" smtClean="0"/>
              <a:t>+</a:t>
            </a:r>
            <a:r>
              <a:rPr lang="es-ES" sz="2400" dirty="0" smtClean="0"/>
              <a:t>. </a:t>
            </a:r>
          </a:p>
          <a:p>
            <a:pPr eaLnBrk="1" hangingPunct="1">
              <a:lnSpc>
                <a:spcPct val="90000"/>
              </a:lnSpc>
            </a:pPr>
            <a:endParaRPr lang="es-ES" sz="2400" baseline="30000" dirty="0" smtClean="0"/>
          </a:p>
          <a:p>
            <a:pPr eaLnBrk="1" hangingPunct="1">
              <a:lnSpc>
                <a:spcPct val="90000"/>
              </a:lnSpc>
            </a:pPr>
            <a:r>
              <a:rPr lang="es-ES" sz="2400" b="1" dirty="0" smtClean="0">
                <a:solidFill>
                  <a:srgbClr val="C00000"/>
                </a:solidFill>
              </a:rPr>
              <a:t>CITOCROMOS</a:t>
            </a:r>
            <a:r>
              <a:rPr lang="es-ES" sz="2400" dirty="0" smtClean="0">
                <a:solidFill>
                  <a:srgbClr val="C00000"/>
                </a:solidFill>
              </a:rPr>
              <a:t> b, c, c</a:t>
            </a:r>
            <a:r>
              <a:rPr lang="es-ES" sz="2400" baseline="-25000" dirty="0" smtClean="0">
                <a:solidFill>
                  <a:srgbClr val="C00000"/>
                </a:solidFill>
              </a:rPr>
              <a:t>1</a:t>
            </a:r>
            <a:r>
              <a:rPr lang="es-ES" sz="2400" dirty="0" smtClean="0">
                <a:solidFill>
                  <a:srgbClr val="C00000"/>
                </a:solidFill>
              </a:rPr>
              <a:t>, a, a</a:t>
            </a:r>
            <a:r>
              <a:rPr lang="es-ES" sz="2400" baseline="-25000" dirty="0" smtClean="0">
                <a:solidFill>
                  <a:srgbClr val="C00000"/>
                </a:solidFill>
              </a:rPr>
              <a:t>3</a:t>
            </a:r>
            <a:r>
              <a:rPr lang="es-ES" sz="2400" dirty="0" smtClean="0"/>
              <a:t>: </a:t>
            </a:r>
            <a:r>
              <a:rPr lang="es-ES" sz="2400" b="1" dirty="0" smtClean="0"/>
              <a:t>Proteínas</a:t>
            </a:r>
            <a:r>
              <a:rPr lang="es-ES" sz="2400" dirty="0" smtClean="0"/>
              <a:t> que contienen un </a:t>
            </a:r>
            <a:r>
              <a:rPr lang="es-ES" sz="2400" b="1" dirty="0" smtClean="0"/>
              <a:t>grupo</a:t>
            </a:r>
            <a:r>
              <a:rPr lang="es-ES" sz="2400" dirty="0" smtClean="0"/>
              <a:t> </a:t>
            </a:r>
            <a:r>
              <a:rPr lang="es-ES" sz="2400" b="1" dirty="0" err="1" smtClean="0"/>
              <a:t>hemo</a:t>
            </a:r>
            <a:r>
              <a:rPr lang="es-ES" sz="2400" dirty="0" smtClean="0"/>
              <a:t>. Transportan 1 e</a:t>
            </a:r>
            <a:r>
              <a:rPr lang="es-ES" sz="2400" baseline="30000" dirty="0" smtClean="0"/>
              <a:t>-</a:t>
            </a:r>
            <a:endParaRPr lang="es-ES" sz="2400" dirty="0" smtClean="0"/>
          </a:p>
          <a:p>
            <a:pPr eaLnBrk="1" hangingPunct="1">
              <a:lnSpc>
                <a:spcPct val="90000"/>
              </a:lnSpc>
              <a:buFontTx/>
              <a:buNone/>
            </a:pPr>
            <a:endParaRPr lang="es-ES" sz="2400" dirty="0" smtClean="0"/>
          </a:p>
        </p:txBody>
      </p:sp>
      <p:sp>
        <p:nvSpPr>
          <p:cNvPr id="111620" name="Line 4"/>
          <p:cNvSpPr>
            <a:spLocks noChangeShapeType="1"/>
          </p:cNvSpPr>
          <p:nvPr/>
        </p:nvSpPr>
        <p:spPr bwMode="auto">
          <a:xfrm>
            <a:off x="7286644" y="2714620"/>
            <a:ext cx="431800" cy="1587"/>
          </a:xfrm>
          <a:prstGeom prst="line">
            <a:avLst/>
          </a:prstGeom>
          <a:noFill/>
          <a:ln w="9525">
            <a:solidFill>
              <a:schemeClr val="tx1"/>
            </a:solidFill>
            <a:round/>
            <a:headEnd/>
            <a:tailEnd type="triangle" w="med" len="med"/>
          </a:ln>
        </p:spPr>
        <p:txBody>
          <a:bodyPr/>
          <a:lstStyle/>
          <a:p>
            <a:endParaRPr lang="es-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1618"/>
                                        </p:tgtEl>
                                        <p:attrNameLst>
                                          <p:attrName>style.visibility</p:attrName>
                                        </p:attrNameLst>
                                      </p:cBhvr>
                                      <p:to>
                                        <p:strVal val="visible"/>
                                      </p:to>
                                    </p:set>
                                    <p:anim calcmode="lin" valueType="num">
                                      <p:cBhvr additive="base">
                                        <p:cTn id="7" dur="500" fill="hold"/>
                                        <p:tgtEl>
                                          <p:spTgt spid="111618"/>
                                        </p:tgtEl>
                                        <p:attrNameLst>
                                          <p:attrName>ppt_x</p:attrName>
                                        </p:attrNameLst>
                                      </p:cBhvr>
                                      <p:tavLst>
                                        <p:tav tm="0">
                                          <p:val>
                                            <p:strVal val="#ppt_x"/>
                                          </p:val>
                                        </p:tav>
                                        <p:tav tm="100000">
                                          <p:val>
                                            <p:strVal val="#ppt_x"/>
                                          </p:val>
                                        </p:tav>
                                      </p:tavLst>
                                    </p:anim>
                                    <p:anim calcmode="lin" valueType="num">
                                      <p:cBhvr additive="base">
                                        <p:cTn id="8" dur="500" fill="hold"/>
                                        <p:tgtEl>
                                          <p:spTgt spid="11161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111619">
                                            <p:bg/>
                                          </p:spTgt>
                                        </p:tgtEl>
                                        <p:attrNameLst>
                                          <p:attrName>style.visibility</p:attrName>
                                        </p:attrNameLst>
                                      </p:cBhvr>
                                      <p:to>
                                        <p:strVal val="visible"/>
                                      </p:to>
                                    </p:set>
                                    <p:animEffect transition="in" filter="checkerboard(across)">
                                      <p:cBhvr>
                                        <p:cTn id="13" dur="500"/>
                                        <p:tgtEl>
                                          <p:spTgt spid="111619">
                                            <p:bg/>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111619">
                                            <p:txEl>
                                              <p:pRg st="0" end="0"/>
                                            </p:txEl>
                                          </p:spTgt>
                                        </p:tgtEl>
                                        <p:attrNameLst>
                                          <p:attrName>style.visibility</p:attrName>
                                        </p:attrNameLst>
                                      </p:cBhvr>
                                      <p:to>
                                        <p:strVal val="visible"/>
                                      </p:to>
                                    </p:set>
                                    <p:animEffect transition="in" filter="checkerboard(across)">
                                      <p:cBhvr>
                                        <p:cTn id="18" dur="500"/>
                                        <p:tgtEl>
                                          <p:spTgt spid="111619">
                                            <p:txEl>
                                              <p:pRg st="0" end="0"/>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111619">
                                            <p:txEl>
                                              <p:pRg st="2" end="2"/>
                                            </p:txEl>
                                          </p:spTgt>
                                        </p:tgtEl>
                                        <p:attrNameLst>
                                          <p:attrName>style.visibility</p:attrName>
                                        </p:attrNameLst>
                                      </p:cBhvr>
                                      <p:to>
                                        <p:strVal val="visible"/>
                                      </p:to>
                                    </p:set>
                                    <p:animEffect transition="in" filter="checkerboard(across)">
                                      <p:cBhvr>
                                        <p:cTn id="23" dur="500"/>
                                        <p:tgtEl>
                                          <p:spTgt spid="111619">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111619">
                                            <p:txEl>
                                              <p:pRg st="4" end="4"/>
                                            </p:txEl>
                                          </p:spTgt>
                                        </p:tgtEl>
                                        <p:attrNameLst>
                                          <p:attrName>style.visibility</p:attrName>
                                        </p:attrNameLst>
                                      </p:cBhvr>
                                      <p:to>
                                        <p:strVal val="visible"/>
                                      </p:to>
                                    </p:set>
                                    <p:animEffect transition="in" filter="checkerboard(across)">
                                      <p:cBhvr>
                                        <p:cTn id="28" dur="500"/>
                                        <p:tgtEl>
                                          <p:spTgt spid="111619">
                                            <p:txEl>
                                              <p:pRg st="4" end="4"/>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5" presetClass="entr" presetSubtype="10" fill="hold" grpId="0" nodeType="clickEffect">
                                  <p:stCondLst>
                                    <p:cond delay="0"/>
                                  </p:stCondLst>
                                  <p:childTnLst>
                                    <p:set>
                                      <p:cBhvr>
                                        <p:cTn id="32" dur="1" fill="hold">
                                          <p:stCondLst>
                                            <p:cond delay="0"/>
                                          </p:stCondLst>
                                        </p:cTn>
                                        <p:tgtEl>
                                          <p:spTgt spid="111619">
                                            <p:txEl>
                                              <p:pRg st="6" end="6"/>
                                            </p:txEl>
                                          </p:spTgt>
                                        </p:tgtEl>
                                        <p:attrNameLst>
                                          <p:attrName>style.visibility</p:attrName>
                                        </p:attrNameLst>
                                      </p:cBhvr>
                                      <p:to>
                                        <p:strVal val="visible"/>
                                      </p:to>
                                    </p:set>
                                    <p:animEffect transition="in" filter="checkerboard(across)">
                                      <p:cBhvr>
                                        <p:cTn id="33" dur="500"/>
                                        <p:tgtEl>
                                          <p:spTgt spid="111619">
                                            <p:txEl>
                                              <p:pRg st="6" end="6"/>
                                            </p:txEl>
                                          </p:spTgt>
                                        </p:tgtEl>
                                      </p:cBhvr>
                                    </p:animEffect>
                                  </p:childTnLst>
                                </p:cTn>
                              </p:par>
                              <p:par>
                                <p:cTn id="34" presetID="5" presetClass="entr" presetSubtype="10" fill="hold" grpId="0" nodeType="withEffect">
                                  <p:stCondLst>
                                    <p:cond delay="0"/>
                                  </p:stCondLst>
                                  <p:childTnLst>
                                    <p:set>
                                      <p:cBhvr>
                                        <p:cTn id="35" dur="1" fill="hold">
                                          <p:stCondLst>
                                            <p:cond delay="0"/>
                                          </p:stCondLst>
                                        </p:cTn>
                                        <p:tgtEl>
                                          <p:spTgt spid="111620"/>
                                        </p:tgtEl>
                                        <p:attrNameLst>
                                          <p:attrName>style.visibility</p:attrName>
                                        </p:attrNameLst>
                                      </p:cBhvr>
                                      <p:to>
                                        <p:strVal val="visible"/>
                                      </p:to>
                                    </p:set>
                                    <p:animEffect transition="in" filter="checkerboard(across)">
                                      <p:cBhvr>
                                        <p:cTn id="36" dur="500"/>
                                        <p:tgtEl>
                                          <p:spTgt spid="1116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8" grpId="0" animBg="1"/>
      <p:bldP spid="111619" grpId="0" build="p" animBg="1"/>
      <p:bldP spid="1116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srcRect/>
          <a:stretch>
            <a:fillRect/>
          </a:stretch>
        </p:blipFill>
        <p:spPr bwMode="auto">
          <a:xfrm>
            <a:off x="755650" y="571500"/>
            <a:ext cx="7704138" cy="5778500"/>
          </a:xfrm>
          <a:prstGeom prst="rect">
            <a:avLst/>
          </a:prstGeom>
          <a:noFill/>
          <a:ln w="9525">
            <a:noFill/>
            <a:miter lim="800000"/>
            <a:headEnd/>
            <a:tailEnd/>
          </a:ln>
          <a:effectLst/>
        </p:spPr>
      </p:pic>
      <p:sp>
        <p:nvSpPr>
          <p:cNvPr id="19459" name="1 CuadroTexto"/>
          <p:cNvSpPr txBox="1">
            <a:spLocks noChangeArrowheads="1"/>
          </p:cNvSpPr>
          <p:nvPr/>
        </p:nvSpPr>
        <p:spPr bwMode="auto">
          <a:xfrm>
            <a:off x="731838" y="4056063"/>
            <a:ext cx="3384550" cy="2308225"/>
          </a:xfrm>
          <a:prstGeom prst="rect">
            <a:avLst/>
          </a:prstGeom>
          <a:noFill/>
          <a:ln w="9525">
            <a:noFill/>
            <a:miter lim="800000"/>
            <a:headEnd/>
            <a:tailEnd/>
          </a:ln>
        </p:spPr>
        <p:txBody>
          <a:bodyPr>
            <a:spAutoFit/>
          </a:bodyPr>
          <a:lstStyle/>
          <a:p>
            <a:r>
              <a:rPr lang="es-MX" altLang="es-AR" b="1" dirty="0">
                <a:latin typeface="Comic Sans MS" pitchFamily="66" charset="0"/>
              </a:rPr>
              <a:t>Es la Coenzima Q, una </a:t>
            </a:r>
            <a:r>
              <a:rPr lang="es-MX" altLang="es-AR" b="1" dirty="0" err="1">
                <a:latin typeface="Comic Sans MS" pitchFamily="66" charset="0"/>
              </a:rPr>
              <a:t>Benzoquinona</a:t>
            </a:r>
            <a:r>
              <a:rPr lang="es-MX" altLang="es-AR" b="1" dirty="0">
                <a:latin typeface="Comic Sans MS" pitchFamily="66" charset="0"/>
              </a:rPr>
              <a:t> liposoluble</a:t>
            </a:r>
          </a:p>
          <a:p>
            <a:r>
              <a:rPr lang="es-MX" altLang="es-AR" b="1" dirty="0" err="1" smtClean="0">
                <a:latin typeface="Comic Sans MS" pitchFamily="66" charset="0"/>
              </a:rPr>
              <a:t>Posse</a:t>
            </a:r>
            <a:r>
              <a:rPr lang="es-MX" altLang="es-AR" b="1" dirty="0" smtClean="0">
                <a:latin typeface="Comic Sans MS" pitchFamily="66" charset="0"/>
              </a:rPr>
              <a:t> </a:t>
            </a:r>
            <a:r>
              <a:rPr lang="es-MX" altLang="es-AR" b="1" dirty="0">
                <a:latin typeface="Comic Sans MS" pitchFamily="66" charset="0"/>
              </a:rPr>
              <a:t>una </a:t>
            </a:r>
            <a:r>
              <a:rPr lang="es-MX" altLang="es-AR" b="1" dirty="0" smtClean="0">
                <a:latin typeface="Comic Sans MS" pitchFamily="66" charset="0"/>
              </a:rPr>
              <a:t>cadena </a:t>
            </a:r>
            <a:r>
              <a:rPr lang="es-MX" altLang="es-AR" b="1" dirty="0">
                <a:latin typeface="Comic Sans MS" pitchFamily="66" charset="0"/>
              </a:rPr>
              <a:t>lateral </a:t>
            </a:r>
            <a:r>
              <a:rPr lang="es-MX" altLang="es-AR" b="1" dirty="0" err="1" smtClean="0">
                <a:latin typeface="Comic Sans MS" pitchFamily="66" charset="0"/>
              </a:rPr>
              <a:t>isoprenoide</a:t>
            </a:r>
            <a:r>
              <a:rPr lang="es-MX" altLang="es-AR" b="1" dirty="0" smtClean="0">
                <a:latin typeface="Comic Sans MS" pitchFamily="66" charset="0"/>
              </a:rPr>
              <a:t> (R)</a:t>
            </a:r>
            <a:endParaRPr lang="es-MX" altLang="es-AR" b="1" dirty="0">
              <a:latin typeface="Comic Sans MS" pitchFamily="66" charset="0"/>
            </a:endParaRPr>
          </a:p>
          <a:p>
            <a:endParaRPr lang="es-MX" altLang="es-AR" b="1" dirty="0">
              <a:latin typeface="Comic Sans MS" pitchFamily="66" charset="0"/>
            </a:endParaRPr>
          </a:p>
          <a:p>
            <a:r>
              <a:rPr lang="es-MX" altLang="es-AR" b="1" dirty="0">
                <a:latin typeface="Comic Sans MS" pitchFamily="66" charset="0"/>
              </a:rPr>
              <a:t>Molécula pequeña que difunde a través de las membranas.</a:t>
            </a:r>
            <a:endParaRPr lang="es-AR" altLang="es-A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ChangeArrowheads="1"/>
          </p:cNvSpPr>
          <p:nvPr/>
        </p:nvSpPr>
        <p:spPr bwMode="auto">
          <a:xfrm>
            <a:off x="457200" y="274638"/>
            <a:ext cx="8229600" cy="1143000"/>
          </a:xfrm>
          <a:prstGeom prst="rect">
            <a:avLst/>
          </a:prstGeom>
          <a:gradFill rotWithShape="1">
            <a:gsLst>
              <a:gs pos="0">
                <a:srgbClr val="FBFDA1">
                  <a:gamma/>
                  <a:shade val="46275"/>
                  <a:invGamma/>
                </a:srgbClr>
              </a:gs>
              <a:gs pos="50000">
                <a:srgbClr val="FBFDA1"/>
              </a:gs>
              <a:gs pos="100000">
                <a:srgbClr val="FBFDA1">
                  <a:gamma/>
                  <a:shade val="46275"/>
                  <a:invGamma/>
                </a:srgbClr>
              </a:gs>
            </a:gsLst>
            <a:lin ang="5400000" scaled="1"/>
          </a:gradFill>
          <a:ln w="9525">
            <a:solidFill>
              <a:schemeClr val="tx1"/>
            </a:solidFill>
            <a:miter lim="800000"/>
            <a:headEnd/>
            <a:tailEnd/>
          </a:ln>
          <a:effectLst/>
        </p:spPr>
        <p:txBody>
          <a:bodyPr anchor="ctr"/>
          <a:lstStyle/>
          <a:p>
            <a:pPr algn="ctr"/>
            <a:r>
              <a:rPr lang="es-ES" sz="3200" b="1" baseline="0">
                <a:solidFill>
                  <a:schemeClr val="tx2"/>
                </a:solidFill>
              </a:rPr>
              <a:t>	Estructura de los citocromos</a:t>
            </a:r>
          </a:p>
        </p:txBody>
      </p:sp>
      <p:pic>
        <p:nvPicPr>
          <p:cNvPr id="190467" name="Picture 3" descr="fi15p6"/>
          <p:cNvPicPr>
            <a:picLocks noChangeAspect="1" noChangeArrowheads="1"/>
          </p:cNvPicPr>
          <p:nvPr/>
        </p:nvPicPr>
        <p:blipFill>
          <a:blip r:embed="rId2" cstate="print">
            <a:lum bright="-18000"/>
          </a:blip>
          <a:srcRect b="46861"/>
          <a:stretch>
            <a:fillRect/>
          </a:stretch>
        </p:blipFill>
        <p:spPr bwMode="auto">
          <a:xfrm>
            <a:off x="250825" y="1773238"/>
            <a:ext cx="4291013" cy="3186112"/>
          </a:xfrm>
          <a:prstGeom prst="rect">
            <a:avLst/>
          </a:prstGeom>
          <a:noFill/>
          <a:ln w="9525">
            <a:noFill/>
            <a:miter lim="800000"/>
            <a:headEnd/>
            <a:tailEnd/>
          </a:ln>
        </p:spPr>
      </p:pic>
      <p:grpSp>
        <p:nvGrpSpPr>
          <p:cNvPr id="2" name="Group 4"/>
          <p:cNvGrpSpPr>
            <a:grpSpLocks/>
          </p:cNvGrpSpPr>
          <p:nvPr/>
        </p:nvGrpSpPr>
        <p:grpSpPr bwMode="auto">
          <a:xfrm>
            <a:off x="4211638" y="2997200"/>
            <a:ext cx="4572000" cy="3144838"/>
            <a:chOff x="2653" y="1888"/>
            <a:chExt cx="2880" cy="1981"/>
          </a:xfrm>
        </p:grpSpPr>
        <p:pic>
          <p:nvPicPr>
            <p:cNvPr id="190469" name="Picture 5" descr="fi15p6"/>
            <p:cNvPicPr>
              <a:picLocks noChangeAspect="1" noChangeArrowheads="1"/>
            </p:cNvPicPr>
            <p:nvPr/>
          </p:nvPicPr>
          <p:blipFill>
            <a:blip r:embed="rId2" cstate="print">
              <a:lum bright="-24000" contrast="18000"/>
            </a:blip>
            <a:srcRect t="53140" b="-877"/>
            <a:stretch>
              <a:fillRect/>
            </a:stretch>
          </p:blipFill>
          <p:spPr bwMode="auto">
            <a:xfrm>
              <a:off x="2653" y="1888"/>
              <a:ext cx="2880" cy="1921"/>
            </a:xfrm>
            <a:prstGeom prst="rect">
              <a:avLst/>
            </a:prstGeom>
            <a:noFill/>
            <a:ln>
              <a:noFill/>
            </a:ln>
          </p:spPr>
        </p:pic>
        <p:sp>
          <p:nvSpPr>
            <p:cNvPr id="190470" name="Text Box 6"/>
            <p:cNvSpPr txBox="1">
              <a:spLocks noChangeArrowheads="1"/>
            </p:cNvSpPr>
            <p:nvPr/>
          </p:nvSpPr>
          <p:spPr bwMode="auto">
            <a:xfrm>
              <a:off x="2653" y="3657"/>
              <a:ext cx="2131" cy="212"/>
            </a:xfrm>
            <a:prstGeom prst="rect">
              <a:avLst/>
            </a:prstGeom>
            <a:solidFill>
              <a:srgbClr val="FDFEE2"/>
            </a:solidFill>
            <a:ln w="9525">
              <a:noFill/>
              <a:miter lim="800000"/>
              <a:headEnd/>
              <a:tailEnd/>
            </a:ln>
            <a:effectLst/>
          </p:spPr>
          <p:txBody>
            <a:bodyPr>
              <a:spAutoFit/>
            </a:bodyPr>
            <a:lstStyle/>
            <a:p>
              <a:pPr>
                <a:spcBef>
                  <a:spcPct val="50000"/>
                </a:spcBef>
              </a:pPr>
              <a:r>
                <a:rPr lang="es-ES" sz="1600" b="1" baseline="0"/>
                <a:t>Hemo A (Citocromo a y a</a:t>
              </a:r>
              <a:r>
                <a:rPr lang="es-ES" sz="1600" b="1"/>
                <a:t>3)</a:t>
              </a:r>
              <a:endParaRPr lang="es-ES" sz="1600" b="1" baseline="0"/>
            </a:p>
          </p:txBody>
        </p:sp>
      </p:grpSp>
      <p:sp>
        <p:nvSpPr>
          <p:cNvPr id="190471" name="Text Box 7"/>
          <p:cNvSpPr txBox="1">
            <a:spLocks noChangeArrowheads="1"/>
          </p:cNvSpPr>
          <p:nvPr/>
        </p:nvSpPr>
        <p:spPr bwMode="auto">
          <a:xfrm>
            <a:off x="250825" y="4724400"/>
            <a:ext cx="3960813" cy="336550"/>
          </a:xfrm>
          <a:prstGeom prst="rect">
            <a:avLst/>
          </a:prstGeom>
          <a:solidFill>
            <a:srgbClr val="FDFEE2"/>
          </a:solidFill>
          <a:ln w="9525">
            <a:noFill/>
            <a:miter lim="800000"/>
            <a:headEnd/>
            <a:tailEnd/>
          </a:ln>
          <a:effectLst/>
        </p:spPr>
        <p:txBody>
          <a:bodyPr>
            <a:spAutoFit/>
          </a:bodyPr>
          <a:lstStyle/>
          <a:p>
            <a:pPr>
              <a:spcBef>
                <a:spcPct val="50000"/>
              </a:spcBef>
            </a:pPr>
            <a:r>
              <a:rPr lang="es-ES" sz="1600" b="1" baseline="0"/>
              <a:t>Estructura general de citocromo c y c</a:t>
            </a:r>
            <a:r>
              <a:rPr lang="es-ES" sz="1600" b="1"/>
              <a:t>1</a:t>
            </a:r>
            <a:endParaRPr lang="es-ES" sz="1600" b="1" baseline="0"/>
          </a:p>
        </p:txBody>
      </p:sp>
      <p:sp>
        <p:nvSpPr>
          <p:cNvPr id="8" name="7 CuadroTexto"/>
          <p:cNvSpPr txBox="1"/>
          <p:nvPr/>
        </p:nvSpPr>
        <p:spPr>
          <a:xfrm>
            <a:off x="357158" y="5103674"/>
            <a:ext cx="3643338" cy="1477328"/>
          </a:xfrm>
          <a:prstGeom prst="rect">
            <a:avLst/>
          </a:prstGeom>
          <a:noFill/>
        </p:spPr>
        <p:txBody>
          <a:bodyPr wrap="square" rtlCol="0">
            <a:spAutoFit/>
          </a:bodyPr>
          <a:lstStyle/>
          <a:p>
            <a:pPr>
              <a:defRPr/>
            </a:pPr>
            <a:r>
              <a:rPr lang="es-MX" b="1" dirty="0">
                <a:latin typeface="Comic Sans MS" pitchFamily="66" charset="0"/>
              </a:rPr>
              <a:t>Son proteínas con un grupo prostético </a:t>
            </a:r>
            <a:r>
              <a:rPr lang="es-MX" b="1" dirty="0" err="1">
                <a:latin typeface="Comic Sans MS" pitchFamily="66" charset="0"/>
              </a:rPr>
              <a:t>hemo</a:t>
            </a:r>
            <a:r>
              <a:rPr lang="es-MX" b="1" dirty="0">
                <a:latin typeface="Comic Sans MS" pitchFamily="66" charset="0"/>
              </a:rPr>
              <a:t> unido a Fe.</a:t>
            </a:r>
          </a:p>
          <a:p>
            <a:pPr>
              <a:defRPr/>
            </a:pPr>
            <a:r>
              <a:rPr lang="es-MX" b="1" dirty="0">
                <a:latin typeface="Comic Sans MS" pitchFamily="66" charset="0"/>
              </a:rPr>
              <a:t>Las mitocondrias poseen 3 tipos de </a:t>
            </a:r>
            <a:r>
              <a:rPr lang="es-MX" b="1" dirty="0" err="1">
                <a:latin typeface="Comic Sans MS" pitchFamily="66" charset="0"/>
              </a:rPr>
              <a:t>Citocromos</a:t>
            </a:r>
            <a:r>
              <a:rPr lang="es-MX" b="1" dirty="0">
                <a:latin typeface="Comic Sans MS" pitchFamily="66" charset="0"/>
              </a:rPr>
              <a:t>: a, b y c</a:t>
            </a:r>
            <a:endParaRPr lang="es-AR" b="1" dirty="0">
              <a:latin typeface="Comic Sans MS" pitchFamily="66" charset="0"/>
            </a:endParaRPr>
          </a:p>
          <a:p>
            <a:endParaRPr lang="es-A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Rectangle 4"/>
          <p:cNvSpPr>
            <a:spLocks noGrp="1" noChangeArrowheads="1"/>
          </p:cNvSpPr>
          <p:nvPr>
            <p:ph type="title"/>
          </p:nvPr>
        </p:nvSpPr>
        <p:spPr>
          <a:xfrm>
            <a:off x="468313" y="260350"/>
            <a:ext cx="8229600" cy="1143000"/>
          </a:xfrm>
          <a:gradFill rotWithShape="1">
            <a:gsLst>
              <a:gs pos="0">
                <a:srgbClr val="717413"/>
              </a:gs>
              <a:gs pos="50000">
                <a:srgbClr val="F5FA28"/>
              </a:gs>
              <a:gs pos="100000">
                <a:srgbClr val="717413"/>
              </a:gs>
            </a:gsLst>
            <a:lin ang="5400000" scaled="1"/>
          </a:gradFill>
          <a:ln>
            <a:solidFill>
              <a:schemeClr val="tx1"/>
            </a:solidFill>
          </a:ln>
        </p:spPr>
        <p:txBody>
          <a:bodyPr/>
          <a:lstStyle/>
          <a:p>
            <a:pPr eaLnBrk="1" hangingPunct="1"/>
            <a:r>
              <a:rPr lang="es-ES" sz="3200" b="1" dirty="0" smtClean="0"/>
              <a:t>Componentes de la </a:t>
            </a:r>
            <a:br>
              <a:rPr lang="es-ES" sz="3200" b="1" dirty="0" smtClean="0"/>
            </a:br>
            <a:r>
              <a:rPr lang="es-ES" sz="3200" b="1" dirty="0" smtClean="0"/>
              <a:t>Cadena de transporte electrónico</a:t>
            </a:r>
          </a:p>
        </p:txBody>
      </p:sp>
      <p:sp>
        <p:nvSpPr>
          <p:cNvPr id="67591" name="Text Box 7"/>
          <p:cNvSpPr txBox="1">
            <a:spLocks noChangeArrowheads="1"/>
          </p:cNvSpPr>
          <p:nvPr/>
        </p:nvSpPr>
        <p:spPr bwMode="auto">
          <a:xfrm>
            <a:off x="395288" y="1557338"/>
            <a:ext cx="8424862" cy="5226050"/>
          </a:xfrm>
          <a:prstGeom prst="rect">
            <a:avLst/>
          </a:prstGeom>
          <a:solidFill>
            <a:srgbClr val="F8FB6D"/>
          </a:solidFill>
          <a:ln w="9525">
            <a:solidFill>
              <a:srgbClr val="3399FF"/>
            </a:solidFill>
            <a:miter lim="800000"/>
            <a:headEnd/>
            <a:tailEnd/>
          </a:ln>
        </p:spPr>
        <p:txBody>
          <a:bodyPr>
            <a:spAutoFit/>
          </a:bodyPr>
          <a:lstStyle/>
          <a:p>
            <a:r>
              <a:rPr lang="es-ES" sz="2800" b="1">
                <a:solidFill>
                  <a:srgbClr val="0000FF"/>
                </a:solidFill>
              </a:rPr>
              <a:t> </a:t>
            </a:r>
            <a:r>
              <a:rPr lang="es-ES" sz="2800" b="1" u="sng"/>
              <a:t>Complejo enzimático</a:t>
            </a:r>
            <a:r>
              <a:rPr lang="es-ES" sz="2800" b="1"/>
              <a:t>            </a:t>
            </a:r>
            <a:r>
              <a:rPr lang="es-ES" sz="2800" b="1" u="sng"/>
              <a:t>Grupos  prostéticos</a:t>
            </a:r>
          </a:p>
          <a:p>
            <a:endParaRPr lang="es-ES" sz="2800" b="1"/>
          </a:p>
          <a:p>
            <a:r>
              <a:rPr lang="es-ES" sz="2800" b="1">
                <a:solidFill>
                  <a:srgbClr val="0000FF"/>
                </a:solidFill>
              </a:rPr>
              <a:t>Complejo I (NADH deshidrogenasa) 	FMN, FeS</a:t>
            </a:r>
          </a:p>
          <a:p>
            <a:endParaRPr lang="es-ES" sz="2800" b="1">
              <a:solidFill>
                <a:srgbClr val="0000FF"/>
              </a:solidFill>
            </a:endParaRPr>
          </a:p>
          <a:p>
            <a:r>
              <a:rPr lang="es-ES" sz="2800" b="1">
                <a:solidFill>
                  <a:srgbClr val="0000FF"/>
                </a:solidFill>
              </a:rPr>
              <a:t>Complejo II(succinato deshidrogenasa) FAD,FeS</a:t>
            </a:r>
          </a:p>
          <a:p>
            <a:endParaRPr lang="es-ES" sz="2800" b="1">
              <a:solidFill>
                <a:srgbClr val="0000FF"/>
              </a:solidFill>
            </a:endParaRPr>
          </a:p>
          <a:p>
            <a:r>
              <a:rPr lang="es-ES" sz="2800" b="1">
                <a:solidFill>
                  <a:srgbClr val="0000FF"/>
                </a:solidFill>
              </a:rPr>
              <a:t>Complejo III (citocromo bc</a:t>
            </a:r>
            <a:r>
              <a:rPr lang="es-ES" sz="2800" b="1" baseline="-25000">
                <a:solidFill>
                  <a:srgbClr val="0000FF"/>
                </a:solidFill>
              </a:rPr>
              <a:t>1</a:t>
            </a:r>
            <a:r>
              <a:rPr lang="es-ES" sz="2800" b="1">
                <a:solidFill>
                  <a:srgbClr val="0000FF"/>
                </a:solidFill>
              </a:rPr>
              <a:t>)             Hemo, FeS</a:t>
            </a:r>
          </a:p>
          <a:p>
            <a:endParaRPr lang="es-ES" sz="2800" b="1">
              <a:solidFill>
                <a:srgbClr val="0000FF"/>
              </a:solidFill>
            </a:endParaRPr>
          </a:p>
          <a:p>
            <a:r>
              <a:rPr lang="es-ES" sz="2800" b="1">
                <a:solidFill>
                  <a:srgbClr val="0000FF"/>
                </a:solidFill>
              </a:rPr>
              <a:t>Citocromo c                                          Hemo</a:t>
            </a:r>
          </a:p>
          <a:p>
            <a:endParaRPr lang="es-ES" sz="2800" b="1">
              <a:solidFill>
                <a:srgbClr val="0000FF"/>
              </a:solidFill>
            </a:endParaRPr>
          </a:p>
          <a:p>
            <a:r>
              <a:rPr lang="es-ES" sz="2800" b="1">
                <a:solidFill>
                  <a:srgbClr val="0000FF"/>
                </a:solidFill>
              </a:rPr>
              <a:t>Complejo IV (citocromo oxidasa) Hemo, Cu</a:t>
            </a:r>
          </a:p>
          <a:p>
            <a:r>
              <a:rPr lang="es-ES" sz="2800" b="1">
                <a:solidFill>
                  <a:srgbClr val="0000FF"/>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7588"/>
                                        </p:tgtEl>
                                        <p:attrNameLst>
                                          <p:attrName>style.visibility</p:attrName>
                                        </p:attrNameLst>
                                      </p:cBhvr>
                                      <p:to>
                                        <p:strVal val="visible"/>
                                      </p:to>
                                    </p:set>
                                    <p:anim calcmode="lin" valueType="num">
                                      <p:cBhvr additive="base">
                                        <p:cTn id="7" dur="500" fill="hold"/>
                                        <p:tgtEl>
                                          <p:spTgt spid="67588"/>
                                        </p:tgtEl>
                                        <p:attrNameLst>
                                          <p:attrName>ppt_x</p:attrName>
                                        </p:attrNameLst>
                                      </p:cBhvr>
                                      <p:tavLst>
                                        <p:tav tm="0">
                                          <p:val>
                                            <p:strVal val="#ppt_x"/>
                                          </p:val>
                                        </p:tav>
                                        <p:tav tm="100000">
                                          <p:val>
                                            <p:strVal val="#ppt_x"/>
                                          </p:val>
                                        </p:tav>
                                      </p:tavLst>
                                    </p:anim>
                                    <p:anim calcmode="lin" valueType="num">
                                      <p:cBhvr additive="base">
                                        <p:cTn id="8" dur="500" fill="hold"/>
                                        <p:tgtEl>
                                          <p:spTgt spid="6758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67591"/>
                                        </p:tgtEl>
                                        <p:attrNameLst>
                                          <p:attrName>style.visibility</p:attrName>
                                        </p:attrNameLst>
                                      </p:cBhvr>
                                      <p:to>
                                        <p:strVal val="visible"/>
                                      </p:to>
                                    </p:set>
                                    <p:animEffect transition="in" filter="checkerboard(across)">
                                      <p:cBhvr>
                                        <p:cTn id="13" dur="500"/>
                                        <p:tgtEl>
                                          <p:spTgt spid="675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8" grpId="0" animBg="1"/>
      <p:bldP spid="6759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Imagen 6"/>
          <p:cNvPicPr>
            <a:picLocks noChangeAspect="1" noChangeArrowheads="1"/>
          </p:cNvPicPr>
          <p:nvPr/>
        </p:nvPicPr>
        <p:blipFill>
          <a:blip r:embed="rId2"/>
          <a:srcRect/>
          <a:stretch>
            <a:fillRect/>
          </a:stretch>
        </p:blipFill>
        <p:spPr bwMode="auto">
          <a:xfrm>
            <a:off x="250825" y="692150"/>
            <a:ext cx="8642350" cy="5257800"/>
          </a:xfrm>
          <a:prstGeom prst="rect">
            <a:avLst/>
          </a:prstGeom>
          <a:noFill/>
          <a:ln w="9525">
            <a:noFill/>
            <a:miter lim="800000"/>
            <a:headEnd/>
            <a:tailEnd/>
          </a:ln>
          <a:effectLst/>
        </p:spPr>
      </p:pic>
      <p:sp>
        <p:nvSpPr>
          <p:cNvPr id="3" name="2 CuadroTexto"/>
          <p:cNvSpPr txBox="1"/>
          <p:nvPr/>
        </p:nvSpPr>
        <p:spPr>
          <a:xfrm>
            <a:off x="0" y="0"/>
            <a:ext cx="9148658" cy="830997"/>
          </a:xfrm>
          <a:prstGeom prst="rect">
            <a:avLst/>
          </a:prstGeom>
          <a:noFill/>
        </p:spPr>
        <p:txBody>
          <a:bodyPr wrap="none" rtlCol="0">
            <a:spAutoFit/>
          </a:bodyPr>
          <a:lstStyle/>
          <a:p>
            <a:pPr algn="ctr"/>
            <a:r>
              <a:rPr lang="es-ES_tradnl" sz="2400" dirty="0" smtClean="0">
                <a:solidFill>
                  <a:srgbClr val="C00000"/>
                </a:solidFill>
                <a:latin typeface="Aharoni" pitchFamily="2" charset="-79"/>
                <a:cs typeface="Aharoni" pitchFamily="2" charset="-79"/>
              </a:rPr>
              <a:t>Ordenamiento de los componentes de la Cadena Respiratoria</a:t>
            </a:r>
          </a:p>
          <a:p>
            <a:pPr algn="ctr"/>
            <a:r>
              <a:rPr lang="es-ES_tradnl" sz="2400" dirty="0" smtClean="0">
                <a:solidFill>
                  <a:srgbClr val="C00000"/>
                </a:solidFill>
                <a:latin typeface="Aharoni" pitchFamily="2" charset="-79"/>
                <a:cs typeface="Aharoni" pitchFamily="2" charset="-79"/>
              </a:rPr>
              <a:t>Complejos</a:t>
            </a:r>
            <a:endParaRPr lang="es-AR" sz="2400" dirty="0">
              <a:solidFill>
                <a:srgbClr val="C00000"/>
              </a:solidFill>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a:xfrm>
            <a:off x="473075" y="0"/>
            <a:ext cx="7986713" cy="908050"/>
          </a:xfrm>
          <a:gradFill rotWithShape="1">
            <a:gsLst>
              <a:gs pos="0">
                <a:srgbClr val="5E9EFF"/>
              </a:gs>
              <a:gs pos="39999">
                <a:srgbClr val="85C2FF"/>
              </a:gs>
              <a:gs pos="70000">
                <a:srgbClr val="C4D6EB"/>
              </a:gs>
              <a:gs pos="100000">
                <a:srgbClr val="FFEBFA"/>
              </a:gs>
            </a:gsLst>
            <a:lin ang="5400000" scaled="0"/>
          </a:gradFill>
        </p:spPr>
        <p:txBody>
          <a:bodyPr>
            <a:normAutofit fontScale="90000"/>
          </a:bodyPr>
          <a:lstStyle/>
          <a:p>
            <a:pPr eaLnBrk="1" hangingPunct="1"/>
            <a:r>
              <a:rPr lang="es-ES_tradnl" sz="2800" b="1" smtClean="0"/>
              <a:t>Representación esquemática de una oxidación biológica</a:t>
            </a:r>
            <a:endParaRPr lang="es-ES" sz="2800" b="1" smtClean="0"/>
          </a:p>
        </p:txBody>
      </p:sp>
      <p:pic>
        <p:nvPicPr>
          <p:cNvPr id="15363" name="Picture 6" descr="sp5282"/>
          <p:cNvPicPr>
            <a:picLocks noChangeAspect="1" noChangeArrowheads="1"/>
          </p:cNvPicPr>
          <p:nvPr/>
        </p:nvPicPr>
        <p:blipFill>
          <a:blip r:embed="rId2">
            <a:lum bright="-24000" contrast="24000"/>
          </a:blip>
          <a:srcRect/>
          <a:stretch>
            <a:fillRect/>
          </a:stretch>
        </p:blipFill>
        <p:spPr bwMode="auto">
          <a:xfrm>
            <a:off x="107950" y="2392363"/>
            <a:ext cx="6562725" cy="1947862"/>
          </a:xfrm>
          <a:prstGeom prst="rect">
            <a:avLst/>
          </a:prstGeom>
          <a:noFill/>
          <a:ln w="9525">
            <a:noFill/>
            <a:miter lim="800000"/>
            <a:headEnd/>
            <a:tailEnd/>
          </a:ln>
        </p:spPr>
      </p:pic>
      <p:pic>
        <p:nvPicPr>
          <p:cNvPr id="15364" name="Picture 7" descr="sp5282"/>
          <p:cNvPicPr>
            <a:picLocks noChangeArrowheads="1"/>
          </p:cNvPicPr>
          <p:nvPr/>
        </p:nvPicPr>
        <p:blipFill>
          <a:blip r:embed="rId2">
            <a:lum bright="-24000" contrast="24000"/>
          </a:blip>
          <a:srcRect l="42252" r="29568" b="-5623"/>
          <a:stretch>
            <a:fillRect/>
          </a:stretch>
        </p:blipFill>
        <p:spPr bwMode="auto">
          <a:xfrm>
            <a:off x="6659563" y="2349500"/>
            <a:ext cx="2305050" cy="2087563"/>
          </a:xfrm>
          <a:prstGeom prst="rect">
            <a:avLst/>
          </a:prstGeom>
          <a:noFill/>
          <a:ln w="9525">
            <a:noFill/>
            <a:miter lim="800000"/>
            <a:headEnd/>
            <a:tailEnd/>
          </a:ln>
        </p:spPr>
      </p:pic>
      <p:sp>
        <p:nvSpPr>
          <p:cNvPr id="15365" name="Text Box 8"/>
          <p:cNvSpPr txBox="1">
            <a:spLocks noChangeArrowheads="1"/>
          </p:cNvSpPr>
          <p:nvPr/>
        </p:nvSpPr>
        <p:spPr bwMode="auto">
          <a:xfrm>
            <a:off x="117475" y="2420938"/>
            <a:ext cx="1441450" cy="822325"/>
          </a:xfrm>
          <a:prstGeom prst="rect">
            <a:avLst/>
          </a:prstGeom>
          <a:solidFill>
            <a:srgbClr val="E4E4E4"/>
          </a:solidFill>
          <a:ln w="9525">
            <a:noFill/>
            <a:miter lim="800000"/>
            <a:headEnd/>
            <a:tailEnd/>
          </a:ln>
        </p:spPr>
        <p:txBody>
          <a:bodyPr>
            <a:spAutoFit/>
          </a:bodyPr>
          <a:lstStyle/>
          <a:p>
            <a:pPr algn="ctr">
              <a:spcBef>
                <a:spcPct val="50000"/>
              </a:spcBef>
            </a:pPr>
            <a:r>
              <a:rPr lang="es-ES" sz="2400" b="1"/>
              <a:t>Sustrato H</a:t>
            </a:r>
            <a:r>
              <a:rPr lang="es-ES" sz="2400" b="1" baseline="-25000"/>
              <a:t>2</a:t>
            </a:r>
          </a:p>
        </p:txBody>
      </p:sp>
      <p:sp>
        <p:nvSpPr>
          <p:cNvPr id="15366" name="Text Box 9"/>
          <p:cNvSpPr txBox="1">
            <a:spLocks noChangeArrowheads="1"/>
          </p:cNvSpPr>
          <p:nvPr/>
        </p:nvSpPr>
        <p:spPr bwMode="auto">
          <a:xfrm>
            <a:off x="261938" y="3789363"/>
            <a:ext cx="865187" cy="519112"/>
          </a:xfrm>
          <a:prstGeom prst="rect">
            <a:avLst/>
          </a:prstGeom>
          <a:solidFill>
            <a:srgbClr val="E4E4E4"/>
          </a:solidFill>
          <a:ln w="9525">
            <a:noFill/>
            <a:miter lim="800000"/>
            <a:headEnd/>
            <a:tailEnd/>
          </a:ln>
        </p:spPr>
        <p:txBody>
          <a:bodyPr>
            <a:spAutoFit/>
          </a:bodyPr>
          <a:lstStyle/>
          <a:p>
            <a:pPr>
              <a:spcBef>
                <a:spcPct val="50000"/>
              </a:spcBef>
            </a:pPr>
            <a:r>
              <a:rPr lang="es-ES" sz="2800" b="1" dirty="0" err="1">
                <a:solidFill>
                  <a:srgbClr val="FF0000"/>
                </a:solidFill>
              </a:rPr>
              <a:t>S</a:t>
            </a:r>
            <a:r>
              <a:rPr lang="es-ES" sz="2800" b="1" baseline="-25000" dirty="0" err="1">
                <a:solidFill>
                  <a:srgbClr val="FF0000"/>
                </a:solidFill>
              </a:rPr>
              <a:t>ox</a:t>
            </a:r>
            <a:endParaRPr lang="es-ES" sz="2800" b="1" baseline="-25000" dirty="0">
              <a:solidFill>
                <a:srgbClr val="FF0000"/>
              </a:solidFill>
            </a:endParaRPr>
          </a:p>
        </p:txBody>
      </p:sp>
      <p:sp>
        <p:nvSpPr>
          <p:cNvPr id="15367" name="Text Box 17"/>
          <p:cNvSpPr txBox="1">
            <a:spLocks noChangeArrowheads="1"/>
          </p:cNvSpPr>
          <p:nvPr/>
        </p:nvSpPr>
        <p:spPr bwMode="auto">
          <a:xfrm>
            <a:off x="2206625" y="2276475"/>
            <a:ext cx="720725" cy="641350"/>
          </a:xfrm>
          <a:prstGeom prst="rect">
            <a:avLst/>
          </a:prstGeom>
          <a:solidFill>
            <a:srgbClr val="E4E4E4"/>
          </a:solidFill>
          <a:ln w="9525">
            <a:noFill/>
            <a:miter lim="800000"/>
            <a:headEnd/>
            <a:tailEnd/>
          </a:ln>
        </p:spPr>
        <p:txBody>
          <a:bodyPr>
            <a:spAutoFit/>
          </a:bodyPr>
          <a:lstStyle/>
          <a:p>
            <a:pPr algn="ctr"/>
            <a:r>
              <a:rPr lang="es-ES" b="1" dirty="0">
                <a:solidFill>
                  <a:srgbClr val="FF0000"/>
                </a:solidFill>
              </a:rPr>
              <a:t>A</a:t>
            </a:r>
          </a:p>
          <a:p>
            <a:pPr algn="ctr"/>
            <a:r>
              <a:rPr lang="es-ES_tradnl" b="1" dirty="0"/>
              <a:t>(OX)</a:t>
            </a:r>
            <a:endParaRPr lang="es-ES" dirty="0"/>
          </a:p>
        </p:txBody>
      </p:sp>
      <p:sp>
        <p:nvSpPr>
          <p:cNvPr id="15368" name="Text Box 48"/>
          <p:cNvSpPr txBox="1">
            <a:spLocks noChangeArrowheads="1"/>
          </p:cNvSpPr>
          <p:nvPr/>
        </p:nvSpPr>
        <p:spPr bwMode="auto">
          <a:xfrm>
            <a:off x="2351088" y="3644900"/>
            <a:ext cx="863600" cy="641350"/>
          </a:xfrm>
          <a:prstGeom prst="rect">
            <a:avLst/>
          </a:prstGeom>
          <a:solidFill>
            <a:srgbClr val="E4E4E4"/>
          </a:solidFill>
          <a:ln w="9525">
            <a:noFill/>
            <a:miter lim="800000"/>
            <a:headEnd/>
            <a:tailEnd/>
          </a:ln>
        </p:spPr>
        <p:txBody>
          <a:bodyPr>
            <a:spAutoFit/>
          </a:bodyPr>
          <a:lstStyle/>
          <a:p>
            <a:pPr algn="ctr"/>
            <a:r>
              <a:rPr lang="es-ES" b="1"/>
              <a:t>AH</a:t>
            </a:r>
            <a:r>
              <a:rPr lang="es-ES" b="1" baseline="-25000"/>
              <a:t>2</a:t>
            </a:r>
          </a:p>
          <a:p>
            <a:pPr algn="ctr"/>
            <a:r>
              <a:rPr lang="es-ES_tradnl" b="1"/>
              <a:t>(RED)</a:t>
            </a:r>
            <a:endParaRPr lang="es-ES"/>
          </a:p>
        </p:txBody>
      </p:sp>
      <p:sp>
        <p:nvSpPr>
          <p:cNvPr id="15369" name="Text Box 49"/>
          <p:cNvSpPr txBox="1">
            <a:spLocks noChangeArrowheads="1"/>
          </p:cNvSpPr>
          <p:nvPr/>
        </p:nvSpPr>
        <p:spPr bwMode="auto">
          <a:xfrm>
            <a:off x="5807075" y="2420938"/>
            <a:ext cx="720725" cy="641350"/>
          </a:xfrm>
          <a:prstGeom prst="rect">
            <a:avLst/>
          </a:prstGeom>
          <a:solidFill>
            <a:srgbClr val="E4E4E4"/>
          </a:solidFill>
          <a:ln w="9525">
            <a:noFill/>
            <a:miter lim="800000"/>
            <a:headEnd/>
            <a:tailEnd/>
          </a:ln>
        </p:spPr>
        <p:txBody>
          <a:bodyPr>
            <a:spAutoFit/>
          </a:bodyPr>
          <a:lstStyle/>
          <a:p>
            <a:pPr algn="ctr"/>
            <a:r>
              <a:rPr lang="es-ES" b="1" dirty="0">
                <a:solidFill>
                  <a:srgbClr val="FF0000"/>
                </a:solidFill>
              </a:rPr>
              <a:t>C</a:t>
            </a:r>
          </a:p>
          <a:p>
            <a:pPr algn="ctr"/>
            <a:r>
              <a:rPr lang="es-ES_tradnl" b="1" dirty="0"/>
              <a:t>(OX)</a:t>
            </a:r>
            <a:endParaRPr lang="es-ES" dirty="0"/>
          </a:p>
        </p:txBody>
      </p:sp>
      <p:sp>
        <p:nvSpPr>
          <p:cNvPr id="15370" name="Text Box 50"/>
          <p:cNvSpPr txBox="1">
            <a:spLocks noChangeArrowheads="1"/>
          </p:cNvSpPr>
          <p:nvPr/>
        </p:nvSpPr>
        <p:spPr bwMode="auto">
          <a:xfrm>
            <a:off x="4006850" y="3716338"/>
            <a:ext cx="720725" cy="641350"/>
          </a:xfrm>
          <a:prstGeom prst="rect">
            <a:avLst/>
          </a:prstGeom>
          <a:solidFill>
            <a:srgbClr val="E4E4E4"/>
          </a:solidFill>
          <a:ln w="9525">
            <a:noFill/>
            <a:miter lim="800000"/>
            <a:headEnd/>
            <a:tailEnd/>
          </a:ln>
        </p:spPr>
        <p:txBody>
          <a:bodyPr>
            <a:spAutoFit/>
          </a:bodyPr>
          <a:lstStyle/>
          <a:p>
            <a:pPr algn="ctr"/>
            <a:r>
              <a:rPr lang="es-ES" b="1" dirty="0">
                <a:solidFill>
                  <a:srgbClr val="FF0000"/>
                </a:solidFill>
              </a:rPr>
              <a:t>B</a:t>
            </a:r>
          </a:p>
          <a:p>
            <a:pPr algn="ctr"/>
            <a:r>
              <a:rPr lang="es-ES_tradnl" b="1" dirty="0"/>
              <a:t>(OX)</a:t>
            </a:r>
            <a:endParaRPr lang="es-ES" dirty="0"/>
          </a:p>
        </p:txBody>
      </p:sp>
      <p:sp>
        <p:nvSpPr>
          <p:cNvPr id="15371" name="Text Box 51"/>
          <p:cNvSpPr txBox="1">
            <a:spLocks noChangeArrowheads="1"/>
          </p:cNvSpPr>
          <p:nvPr/>
        </p:nvSpPr>
        <p:spPr bwMode="auto">
          <a:xfrm>
            <a:off x="4294188" y="2349500"/>
            <a:ext cx="863600" cy="641350"/>
          </a:xfrm>
          <a:prstGeom prst="rect">
            <a:avLst/>
          </a:prstGeom>
          <a:solidFill>
            <a:srgbClr val="E4E4E4"/>
          </a:solidFill>
          <a:ln w="9525">
            <a:noFill/>
            <a:miter lim="800000"/>
            <a:headEnd/>
            <a:tailEnd/>
          </a:ln>
        </p:spPr>
        <p:txBody>
          <a:bodyPr>
            <a:spAutoFit/>
          </a:bodyPr>
          <a:lstStyle/>
          <a:p>
            <a:pPr algn="ctr"/>
            <a:r>
              <a:rPr lang="es-ES" b="1"/>
              <a:t>BH</a:t>
            </a:r>
            <a:r>
              <a:rPr lang="es-ES" b="1" baseline="-25000"/>
              <a:t>2</a:t>
            </a:r>
          </a:p>
          <a:p>
            <a:pPr algn="ctr"/>
            <a:r>
              <a:rPr lang="es-ES_tradnl" b="1"/>
              <a:t>(RED)</a:t>
            </a:r>
            <a:endParaRPr lang="es-ES"/>
          </a:p>
        </p:txBody>
      </p:sp>
      <p:sp>
        <p:nvSpPr>
          <p:cNvPr id="15372" name="Text Box 52"/>
          <p:cNvSpPr txBox="1">
            <a:spLocks noChangeArrowheads="1"/>
          </p:cNvSpPr>
          <p:nvPr/>
        </p:nvSpPr>
        <p:spPr bwMode="auto">
          <a:xfrm>
            <a:off x="6022975" y="3716338"/>
            <a:ext cx="863600" cy="641350"/>
          </a:xfrm>
          <a:prstGeom prst="rect">
            <a:avLst/>
          </a:prstGeom>
          <a:solidFill>
            <a:srgbClr val="E4E4E4"/>
          </a:solidFill>
          <a:ln w="9525">
            <a:noFill/>
            <a:miter lim="800000"/>
            <a:headEnd/>
            <a:tailEnd/>
          </a:ln>
        </p:spPr>
        <p:txBody>
          <a:bodyPr>
            <a:spAutoFit/>
          </a:bodyPr>
          <a:lstStyle/>
          <a:p>
            <a:pPr algn="ctr"/>
            <a:r>
              <a:rPr lang="es-ES" b="1"/>
              <a:t>CH</a:t>
            </a:r>
            <a:r>
              <a:rPr lang="es-ES" b="1" baseline="-25000"/>
              <a:t>2</a:t>
            </a:r>
          </a:p>
          <a:p>
            <a:pPr algn="ctr"/>
            <a:r>
              <a:rPr lang="es-ES_tradnl" b="1"/>
              <a:t>(RED)</a:t>
            </a:r>
            <a:endParaRPr lang="es-ES"/>
          </a:p>
        </p:txBody>
      </p:sp>
      <p:sp>
        <p:nvSpPr>
          <p:cNvPr id="15373" name="Text Box 53"/>
          <p:cNvSpPr txBox="1">
            <a:spLocks noChangeArrowheads="1"/>
          </p:cNvSpPr>
          <p:nvPr/>
        </p:nvSpPr>
        <p:spPr bwMode="auto">
          <a:xfrm>
            <a:off x="7921625" y="3789363"/>
            <a:ext cx="1042988" cy="457200"/>
          </a:xfrm>
          <a:prstGeom prst="rect">
            <a:avLst/>
          </a:prstGeom>
          <a:solidFill>
            <a:srgbClr val="E4E4E4"/>
          </a:solidFill>
          <a:ln w="9525">
            <a:noFill/>
            <a:miter lim="800000"/>
            <a:headEnd/>
            <a:tailEnd/>
          </a:ln>
        </p:spPr>
        <p:txBody>
          <a:bodyPr>
            <a:spAutoFit/>
          </a:bodyPr>
          <a:lstStyle/>
          <a:p>
            <a:pPr algn="ctr"/>
            <a:r>
              <a:rPr lang="es-ES" sz="2400" b="1"/>
              <a:t>½ O</a:t>
            </a:r>
            <a:r>
              <a:rPr lang="es-ES" sz="2400" b="1" baseline="-25000"/>
              <a:t>2</a:t>
            </a:r>
            <a:endParaRPr lang="es-ES" sz="2400" baseline="-25000"/>
          </a:p>
        </p:txBody>
      </p:sp>
      <p:sp>
        <p:nvSpPr>
          <p:cNvPr id="15374" name="Text Box 54"/>
          <p:cNvSpPr txBox="1">
            <a:spLocks noChangeArrowheads="1"/>
          </p:cNvSpPr>
          <p:nvPr/>
        </p:nvSpPr>
        <p:spPr bwMode="auto">
          <a:xfrm>
            <a:off x="8388350" y="2420938"/>
            <a:ext cx="755650" cy="457200"/>
          </a:xfrm>
          <a:prstGeom prst="rect">
            <a:avLst/>
          </a:prstGeom>
          <a:solidFill>
            <a:srgbClr val="E4E4E4"/>
          </a:solidFill>
          <a:ln w="9525">
            <a:noFill/>
            <a:miter lim="800000"/>
            <a:headEnd/>
            <a:tailEnd/>
          </a:ln>
        </p:spPr>
        <p:txBody>
          <a:bodyPr>
            <a:spAutoFit/>
          </a:bodyPr>
          <a:lstStyle/>
          <a:p>
            <a:pPr algn="ctr"/>
            <a:r>
              <a:rPr lang="es-ES" sz="2400" b="1"/>
              <a:t>H</a:t>
            </a:r>
            <a:r>
              <a:rPr lang="es-ES" sz="2400" b="1" baseline="-25000"/>
              <a:t>2</a:t>
            </a:r>
            <a:r>
              <a:rPr lang="es-ES" sz="2400" b="1"/>
              <a:t>O</a:t>
            </a:r>
            <a:endParaRPr lang="es-ES" sz="2400" baseline="-25000"/>
          </a:p>
        </p:txBody>
      </p:sp>
      <p:sp>
        <p:nvSpPr>
          <p:cNvPr id="15375" name="Line 55"/>
          <p:cNvSpPr>
            <a:spLocks noChangeShapeType="1"/>
          </p:cNvSpPr>
          <p:nvPr/>
        </p:nvSpPr>
        <p:spPr bwMode="auto">
          <a:xfrm>
            <a:off x="1692275" y="2349500"/>
            <a:ext cx="0" cy="2663825"/>
          </a:xfrm>
          <a:prstGeom prst="line">
            <a:avLst/>
          </a:prstGeom>
          <a:noFill/>
          <a:ln w="41275">
            <a:solidFill>
              <a:schemeClr val="tx1"/>
            </a:solidFill>
            <a:round/>
            <a:headEnd/>
            <a:tailEnd type="triangle" w="med" len="med"/>
          </a:ln>
        </p:spPr>
        <p:txBody>
          <a:bodyPr/>
          <a:lstStyle/>
          <a:p>
            <a:endParaRPr lang="es-AR"/>
          </a:p>
        </p:txBody>
      </p:sp>
      <p:sp>
        <p:nvSpPr>
          <p:cNvPr id="15376" name="Line 56"/>
          <p:cNvSpPr>
            <a:spLocks noChangeShapeType="1"/>
          </p:cNvSpPr>
          <p:nvPr/>
        </p:nvSpPr>
        <p:spPr bwMode="auto">
          <a:xfrm>
            <a:off x="3563938" y="2276475"/>
            <a:ext cx="0" cy="2663825"/>
          </a:xfrm>
          <a:prstGeom prst="line">
            <a:avLst/>
          </a:prstGeom>
          <a:noFill/>
          <a:ln w="41275">
            <a:solidFill>
              <a:schemeClr val="tx1"/>
            </a:solidFill>
            <a:round/>
            <a:headEnd/>
            <a:tailEnd type="triangle" w="med" len="med"/>
          </a:ln>
        </p:spPr>
        <p:txBody>
          <a:bodyPr/>
          <a:lstStyle/>
          <a:p>
            <a:endParaRPr lang="es-AR"/>
          </a:p>
        </p:txBody>
      </p:sp>
      <p:sp>
        <p:nvSpPr>
          <p:cNvPr id="15377" name="Line 57"/>
          <p:cNvSpPr>
            <a:spLocks noChangeShapeType="1"/>
          </p:cNvSpPr>
          <p:nvPr/>
        </p:nvSpPr>
        <p:spPr bwMode="auto">
          <a:xfrm>
            <a:off x="5364163" y="2205038"/>
            <a:ext cx="0" cy="2663825"/>
          </a:xfrm>
          <a:prstGeom prst="line">
            <a:avLst/>
          </a:prstGeom>
          <a:noFill/>
          <a:ln w="41275">
            <a:solidFill>
              <a:schemeClr val="tx1"/>
            </a:solidFill>
            <a:round/>
            <a:headEnd/>
            <a:tailEnd type="triangle" w="med" len="med"/>
          </a:ln>
        </p:spPr>
        <p:txBody>
          <a:bodyPr/>
          <a:lstStyle/>
          <a:p>
            <a:endParaRPr lang="es-AR"/>
          </a:p>
        </p:txBody>
      </p:sp>
      <p:sp>
        <p:nvSpPr>
          <p:cNvPr id="15378" name="Line 58"/>
          <p:cNvSpPr>
            <a:spLocks noChangeShapeType="1"/>
          </p:cNvSpPr>
          <p:nvPr/>
        </p:nvSpPr>
        <p:spPr bwMode="auto">
          <a:xfrm>
            <a:off x="7524750" y="2205038"/>
            <a:ext cx="0" cy="2663825"/>
          </a:xfrm>
          <a:prstGeom prst="line">
            <a:avLst/>
          </a:prstGeom>
          <a:noFill/>
          <a:ln w="41275">
            <a:solidFill>
              <a:schemeClr val="tx1"/>
            </a:solidFill>
            <a:round/>
            <a:headEnd/>
            <a:tailEnd type="triangle" w="med" len="med"/>
          </a:ln>
        </p:spPr>
        <p:txBody>
          <a:bodyPr/>
          <a:lstStyle/>
          <a:p>
            <a:endParaRPr lang="es-AR"/>
          </a:p>
        </p:txBody>
      </p:sp>
      <p:sp>
        <p:nvSpPr>
          <p:cNvPr id="15379" name="Line 59"/>
          <p:cNvSpPr>
            <a:spLocks noChangeShapeType="1"/>
          </p:cNvSpPr>
          <p:nvPr/>
        </p:nvSpPr>
        <p:spPr bwMode="auto">
          <a:xfrm>
            <a:off x="323850" y="5157788"/>
            <a:ext cx="8064500" cy="0"/>
          </a:xfrm>
          <a:prstGeom prst="line">
            <a:avLst/>
          </a:prstGeom>
          <a:noFill/>
          <a:ln w="44450">
            <a:solidFill>
              <a:srgbClr val="DB1B1B"/>
            </a:solidFill>
            <a:round/>
            <a:headEnd/>
            <a:tailEnd type="triangle" w="med" len="med"/>
          </a:ln>
        </p:spPr>
        <p:txBody>
          <a:bodyPr/>
          <a:lstStyle/>
          <a:p>
            <a:endParaRPr lang="es-AR"/>
          </a:p>
        </p:txBody>
      </p:sp>
      <p:sp>
        <p:nvSpPr>
          <p:cNvPr id="209981" name="Oval 61"/>
          <p:cNvSpPr>
            <a:spLocks noChangeArrowheads="1"/>
          </p:cNvSpPr>
          <p:nvPr/>
        </p:nvSpPr>
        <p:spPr bwMode="auto">
          <a:xfrm>
            <a:off x="250825" y="5300663"/>
            <a:ext cx="792163" cy="1008062"/>
          </a:xfrm>
          <a:prstGeom prst="ellipse">
            <a:avLst/>
          </a:prstGeom>
          <a:solidFill>
            <a:schemeClr val="accent1"/>
          </a:solidFill>
          <a:ln w="9525">
            <a:solidFill>
              <a:schemeClr val="tx1"/>
            </a:solidFill>
            <a:round/>
            <a:headEnd/>
            <a:tailEnd/>
          </a:ln>
          <a:effectLst/>
        </p:spPr>
        <p:txBody>
          <a:bodyPr wrap="none" anchor="ctr"/>
          <a:lstStyle/>
          <a:p>
            <a:pPr algn="ctr">
              <a:defRPr/>
            </a:pPr>
            <a:r>
              <a:rPr lang="es-ES_tradnl" sz="2800" b="1">
                <a:effectLst>
                  <a:outerShdw blurRad="38100" dist="38100" dir="2700000" algn="tl">
                    <a:srgbClr val="FFFFFF"/>
                  </a:outerShdw>
                </a:effectLst>
              </a:rPr>
              <a:t>S</a:t>
            </a:r>
            <a:endParaRPr lang="es-ES" sz="2800" b="1">
              <a:effectLst>
                <a:outerShdw blurRad="38100" dist="38100" dir="2700000" algn="tl">
                  <a:srgbClr val="FFFFFF"/>
                </a:outerShdw>
              </a:effectLst>
            </a:endParaRPr>
          </a:p>
        </p:txBody>
      </p:sp>
      <p:sp>
        <p:nvSpPr>
          <p:cNvPr id="209982" name="Oval 62"/>
          <p:cNvSpPr>
            <a:spLocks noChangeArrowheads="1"/>
          </p:cNvSpPr>
          <p:nvPr/>
        </p:nvSpPr>
        <p:spPr bwMode="auto">
          <a:xfrm>
            <a:off x="7956550" y="5229225"/>
            <a:ext cx="792163" cy="1008063"/>
          </a:xfrm>
          <a:prstGeom prst="ellipse">
            <a:avLst/>
          </a:prstGeom>
          <a:solidFill>
            <a:schemeClr val="accent1"/>
          </a:solidFill>
          <a:ln w="9525">
            <a:solidFill>
              <a:schemeClr val="tx1"/>
            </a:solidFill>
            <a:round/>
            <a:headEnd/>
            <a:tailEnd/>
          </a:ln>
          <a:effectLst/>
        </p:spPr>
        <p:txBody>
          <a:bodyPr wrap="none" anchor="ctr"/>
          <a:lstStyle/>
          <a:p>
            <a:pPr algn="ctr">
              <a:defRPr/>
            </a:pPr>
            <a:r>
              <a:rPr lang="es-ES_tradnl" sz="2800" b="1">
                <a:effectLst>
                  <a:outerShdw blurRad="38100" dist="38100" dir="2700000" algn="tl">
                    <a:srgbClr val="FFFFFF"/>
                  </a:outerShdw>
                </a:effectLst>
              </a:rPr>
              <a:t>O</a:t>
            </a:r>
            <a:r>
              <a:rPr lang="es-ES_tradnl" sz="2800" b="1" baseline="-25000">
                <a:effectLst>
                  <a:outerShdw blurRad="38100" dist="38100" dir="2700000" algn="tl">
                    <a:srgbClr val="FFFFFF"/>
                  </a:outerShdw>
                </a:effectLst>
              </a:rPr>
              <a:t>2</a:t>
            </a:r>
            <a:endParaRPr lang="es-ES" sz="2800" b="1" baseline="-25000">
              <a:effectLst>
                <a:outerShdw blurRad="38100" dist="38100" dir="2700000" algn="tl">
                  <a:srgbClr val="FFFFFF"/>
                </a:outerShdw>
              </a:effectLst>
            </a:endParaRPr>
          </a:p>
        </p:txBody>
      </p:sp>
      <p:sp>
        <p:nvSpPr>
          <p:cNvPr id="15383" name="Text Box 63"/>
          <p:cNvSpPr txBox="1">
            <a:spLocks noChangeArrowheads="1"/>
          </p:cNvSpPr>
          <p:nvPr/>
        </p:nvSpPr>
        <p:spPr bwMode="auto">
          <a:xfrm>
            <a:off x="1857356" y="4572009"/>
            <a:ext cx="1500198" cy="471182"/>
          </a:xfrm>
          <a:prstGeom prst="rect">
            <a:avLst/>
          </a:prstGeom>
          <a:solidFill>
            <a:srgbClr val="DDDDDD"/>
          </a:solidFill>
          <a:ln w="9525">
            <a:noFill/>
            <a:miter lim="800000"/>
            <a:headEnd/>
            <a:tailEnd/>
          </a:ln>
        </p:spPr>
        <p:txBody>
          <a:bodyPr wrap="square">
            <a:spAutoFit/>
          </a:bodyPr>
          <a:lstStyle/>
          <a:p>
            <a:pPr>
              <a:spcBef>
                <a:spcPct val="50000"/>
              </a:spcBef>
            </a:pPr>
            <a:r>
              <a:rPr lang="es-ES_tradnl" sz="2400" b="1" dirty="0" smtClean="0">
                <a:solidFill>
                  <a:srgbClr val="DB1B1B"/>
                </a:solidFill>
              </a:rPr>
              <a:t>Energía</a:t>
            </a:r>
            <a:endParaRPr lang="es-ES" sz="2400" b="1" dirty="0">
              <a:solidFill>
                <a:srgbClr val="DB1B1B"/>
              </a:solidFill>
            </a:endParaRPr>
          </a:p>
        </p:txBody>
      </p:sp>
      <p:sp>
        <p:nvSpPr>
          <p:cNvPr id="15384" name="Text Box 64"/>
          <p:cNvSpPr txBox="1">
            <a:spLocks noChangeArrowheads="1"/>
          </p:cNvSpPr>
          <p:nvPr/>
        </p:nvSpPr>
        <p:spPr bwMode="auto">
          <a:xfrm>
            <a:off x="3779838" y="4581525"/>
            <a:ext cx="504825" cy="457200"/>
          </a:xfrm>
          <a:prstGeom prst="rect">
            <a:avLst/>
          </a:prstGeom>
          <a:solidFill>
            <a:srgbClr val="DDDDDD"/>
          </a:solidFill>
          <a:ln w="9525">
            <a:noFill/>
            <a:miter lim="800000"/>
            <a:headEnd/>
            <a:tailEnd/>
          </a:ln>
        </p:spPr>
        <p:txBody>
          <a:bodyPr>
            <a:spAutoFit/>
          </a:bodyPr>
          <a:lstStyle/>
          <a:p>
            <a:pPr>
              <a:spcBef>
                <a:spcPct val="50000"/>
              </a:spcBef>
            </a:pPr>
            <a:r>
              <a:rPr lang="es-ES_tradnl" sz="2400" b="1">
                <a:solidFill>
                  <a:srgbClr val="DB1B1B"/>
                </a:solidFill>
              </a:rPr>
              <a:t>E</a:t>
            </a:r>
            <a:endParaRPr lang="es-ES" sz="2400" b="1">
              <a:solidFill>
                <a:srgbClr val="DB1B1B"/>
              </a:solidFill>
            </a:endParaRPr>
          </a:p>
        </p:txBody>
      </p:sp>
      <p:sp>
        <p:nvSpPr>
          <p:cNvPr id="15385" name="Text Box 65"/>
          <p:cNvSpPr txBox="1">
            <a:spLocks noChangeArrowheads="1"/>
          </p:cNvSpPr>
          <p:nvPr/>
        </p:nvSpPr>
        <p:spPr bwMode="auto">
          <a:xfrm>
            <a:off x="5580063" y="4543436"/>
            <a:ext cx="504825" cy="457200"/>
          </a:xfrm>
          <a:prstGeom prst="rect">
            <a:avLst/>
          </a:prstGeom>
          <a:solidFill>
            <a:srgbClr val="DDDDDD"/>
          </a:solidFill>
          <a:ln w="9525">
            <a:noFill/>
            <a:miter lim="800000"/>
            <a:headEnd/>
            <a:tailEnd/>
          </a:ln>
        </p:spPr>
        <p:txBody>
          <a:bodyPr>
            <a:spAutoFit/>
          </a:bodyPr>
          <a:lstStyle/>
          <a:p>
            <a:pPr>
              <a:spcBef>
                <a:spcPct val="50000"/>
              </a:spcBef>
            </a:pPr>
            <a:r>
              <a:rPr lang="es-ES_tradnl" sz="2400" b="1" dirty="0">
                <a:solidFill>
                  <a:srgbClr val="DB1B1B"/>
                </a:solidFill>
              </a:rPr>
              <a:t>E</a:t>
            </a:r>
            <a:endParaRPr lang="es-ES" sz="2400" b="1" dirty="0">
              <a:solidFill>
                <a:srgbClr val="DB1B1B"/>
              </a:solidFill>
            </a:endParaRPr>
          </a:p>
        </p:txBody>
      </p:sp>
      <p:sp>
        <p:nvSpPr>
          <p:cNvPr id="15386" name="Text Box 66"/>
          <p:cNvSpPr txBox="1">
            <a:spLocks noChangeArrowheads="1"/>
          </p:cNvSpPr>
          <p:nvPr/>
        </p:nvSpPr>
        <p:spPr bwMode="auto">
          <a:xfrm>
            <a:off x="7596188" y="4543436"/>
            <a:ext cx="504825" cy="457200"/>
          </a:xfrm>
          <a:prstGeom prst="rect">
            <a:avLst/>
          </a:prstGeom>
          <a:solidFill>
            <a:srgbClr val="DDDDDD"/>
          </a:solidFill>
          <a:ln w="9525">
            <a:noFill/>
            <a:miter lim="800000"/>
            <a:headEnd/>
            <a:tailEnd/>
          </a:ln>
        </p:spPr>
        <p:txBody>
          <a:bodyPr>
            <a:spAutoFit/>
          </a:bodyPr>
          <a:lstStyle/>
          <a:p>
            <a:pPr>
              <a:spcBef>
                <a:spcPct val="50000"/>
              </a:spcBef>
            </a:pPr>
            <a:r>
              <a:rPr lang="es-ES_tradnl" sz="2400" b="1">
                <a:solidFill>
                  <a:srgbClr val="DB1B1B"/>
                </a:solidFill>
              </a:rPr>
              <a:t>E</a:t>
            </a:r>
            <a:endParaRPr lang="es-ES" sz="2400" b="1">
              <a:solidFill>
                <a:srgbClr val="DB1B1B"/>
              </a:solidFill>
            </a:endParaRPr>
          </a:p>
        </p:txBody>
      </p:sp>
      <p:pic>
        <p:nvPicPr>
          <p:cNvPr id="15387" name="Picture 27"/>
          <p:cNvPicPr>
            <a:picLocks noChangeAspect="1" noChangeArrowheads="1"/>
          </p:cNvPicPr>
          <p:nvPr/>
        </p:nvPicPr>
        <p:blipFill>
          <a:blip r:embed="rId3"/>
          <a:srcRect/>
          <a:stretch>
            <a:fillRect/>
          </a:stretch>
        </p:blipFill>
        <p:spPr bwMode="auto">
          <a:xfrm>
            <a:off x="0" y="857232"/>
            <a:ext cx="9118600" cy="1296988"/>
          </a:xfrm>
          <a:prstGeom prst="rect">
            <a:avLst/>
          </a:prstGeom>
          <a:noFill/>
          <a:ln w="9525">
            <a:noFill/>
            <a:miter lim="800000"/>
            <a:headEnd/>
            <a:tailEnd/>
          </a:ln>
          <a:effectLst/>
        </p:spPr>
      </p:pic>
      <p:grpSp>
        <p:nvGrpSpPr>
          <p:cNvPr id="2" name="28 Grupo"/>
          <p:cNvGrpSpPr/>
          <p:nvPr/>
        </p:nvGrpSpPr>
        <p:grpSpPr>
          <a:xfrm>
            <a:off x="1928794" y="5214950"/>
            <a:ext cx="5834063" cy="2123658"/>
            <a:chOff x="2051050" y="5805488"/>
            <a:chExt cx="5834063" cy="2123658"/>
          </a:xfrm>
        </p:grpSpPr>
        <p:sp>
          <p:nvSpPr>
            <p:cNvPr id="15380" name="Text Box 60"/>
            <p:cNvSpPr txBox="1">
              <a:spLocks noChangeArrowheads="1"/>
            </p:cNvSpPr>
            <p:nvPr/>
          </p:nvSpPr>
          <p:spPr bwMode="auto">
            <a:xfrm>
              <a:off x="2051050" y="5805488"/>
              <a:ext cx="5834063" cy="2123658"/>
            </a:xfrm>
            <a:prstGeom prst="rect">
              <a:avLst/>
            </a:prstGeom>
            <a:noFill/>
            <a:ln w="9525">
              <a:noFill/>
              <a:miter lim="800000"/>
              <a:headEnd/>
              <a:tailEnd/>
            </a:ln>
          </p:spPr>
          <p:txBody>
            <a:bodyPr>
              <a:spAutoFit/>
            </a:bodyPr>
            <a:lstStyle/>
            <a:p>
              <a:pPr algn="ctr">
                <a:spcBef>
                  <a:spcPct val="50000"/>
                </a:spcBef>
              </a:pPr>
              <a:r>
                <a:rPr lang="es-ES_tradnl" sz="2400" b="1" dirty="0" smtClean="0"/>
                <a:t>Escala </a:t>
              </a:r>
              <a:r>
                <a:rPr lang="es-ES_tradnl" sz="2400" b="1" dirty="0"/>
                <a:t>de Potencial de </a:t>
              </a:r>
              <a:r>
                <a:rPr lang="es-ES_tradnl" sz="2400" b="1" dirty="0" smtClean="0"/>
                <a:t>Reducción</a:t>
              </a:r>
            </a:p>
            <a:p>
              <a:pPr>
                <a:spcBef>
                  <a:spcPct val="50000"/>
                </a:spcBef>
              </a:pPr>
              <a:r>
                <a:rPr lang="es-ES_tradnl" sz="2400" b="1" dirty="0" err="1" smtClean="0"/>
                <a:t>E´</a:t>
              </a:r>
              <a:r>
                <a:rPr lang="es-ES_tradnl" sz="2400" b="1" baseline="-25000" dirty="0" err="1" smtClean="0"/>
                <a:t>o</a:t>
              </a:r>
              <a:r>
                <a:rPr lang="es-ES_tradnl" sz="2400" b="1" baseline="-25000" dirty="0" smtClean="0"/>
                <a:t> </a:t>
              </a:r>
              <a:r>
                <a:rPr lang="es-ES_tradnl" sz="2400" b="1" dirty="0" smtClean="0"/>
                <a:t>(-)                                                            </a:t>
              </a:r>
              <a:r>
                <a:rPr lang="es-ES_tradnl" sz="2400" b="1" dirty="0" err="1" smtClean="0"/>
                <a:t>E´</a:t>
              </a:r>
              <a:r>
                <a:rPr lang="es-ES_tradnl" sz="2400" b="1" baseline="-25000" dirty="0" err="1" smtClean="0"/>
                <a:t>o</a:t>
              </a:r>
              <a:r>
                <a:rPr lang="es-ES_tradnl" sz="2400" b="1" baseline="-25000" dirty="0" smtClean="0"/>
                <a:t> </a:t>
              </a:r>
              <a:r>
                <a:rPr lang="es-ES_tradnl" sz="2400" b="1" dirty="0" smtClean="0"/>
                <a:t>(+)</a:t>
              </a:r>
            </a:p>
            <a:p>
              <a:pPr>
                <a:spcBef>
                  <a:spcPct val="50000"/>
                </a:spcBef>
              </a:pPr>
              <a:endParaRPr lang="es-ES_tradnl" sz="2400" b="1" dirty="0" smtClean="0"/>
            </a:p>
            <a:p>
              <a:pPr>
                <a:spcBef>
                  <a:spcPct val="50000"/>
                </a:spcBef>
              </a:pPr>
              <a:r>
                <a:rPr lang="es-ES" sz="2400" b="1" dirty="0" smtClean="0"/>
                <a:t>          </a:t>
              </a:r>
              <a:endParaRPr lang="es-ES" sz="2400" b="1" dirty="0"/>
            </a:p>
          </p:txBody>
        </p:sp>
        <p:sp>
          <p:nvSpPr>
            <p:cNvPr id="28" name="Line 59"/>
            <p:cNvSpPr>
              <a:spLocks noChangeShapeType="1"/>
            </p:cNvSpPr>
            <p:nvPr/>
          </p:nvSpPr>
          <p:spPr bwMode="auto">
            <a:xfrm>
              <a:off x="3071802" y="6455114"/>
              <a:ext cx="3714776" cy="45719"/>
            </a:xfrm>
            <a:prstGeom prst="line">
              <a:avLst/>
            </a:prstGeom>
            <a:noFill/>
            <a:ln w="44450">
              <a:solidFill>
                <a:srgbClr val="DB1B1B"/>
              </a:solidFill>
              <a:round/>
              <a:headEnd/>
              <a:tailEnd type="triangle" w="med" len="med"/>
            </a:ln>
          </p:spPr>
          <p:txBody>
            <a:bodyPr/>
            <a:lstStyle/>
            <a:p>
              <a:endParaRPr lang="es-AR"/>
            </a:p>
          </p:txBody>
        </p:sp>
      </p:grpSp>
      <p:sp>
        <p:nvSpPr>
          <p:cNvPr id="30" name="29 Rectángulo"/>
          <p:cNvSpPr/>
          <p:nvPr/>
        </p:nvSpPr>
        <p:spPr>
          <a:xfrm>
            <a:off x="4357686" y="6211669"/>
            <a:ext cx="4572000" cy="646331"/>
          </a:xfrm>
          <a:prstGeom prst="rect">
            <a:avLst/>
          </a:prstGeom>
        </p:spPr>
        <p:txBody>
          <a:bodyPr>
            <a:spAutoFit/>
          </a:bodyPr>
          <a:lstStyle/>
          <a:p>
            <a:pPr algn="r"/>
            <a:r>
              <a:rPr lang="es-ES" b="1" dirty="0" smtClean="0">
                <a:solidFill>
                  <a:srgbClr val="F42B0A"/>
                </a:solidFill>
              </a:rPr>
              <a:t>½ O</a:t>
            </a:r>
            <a:r>
              <a:rPr lang="es-ES" b="1" baseline="-25000" dirty="0" smtClean="0">
                <a:solidFill>
                  <a:srgbClr val="F42B0A"/>
                </a:solidFill>
              </a:rPr>
              <a:t>2</a:t>
            </a:r>
            <a:r>
              <a:rPr lang="es-ES" b="1" dirty="0" smtClean="0">
                <a:solidFill>
                  <a:srgbClr val="F42B0A"/>
                </a:solidFill>
              </a:rPr>
              <a:t> + 2 H</a:t>
            </a:r>
            <a:r>
              <a:rPr lang="es-ES" b="1" baseline="30000" dirty="0" smtClean="0">
                <a:solidFill>
                  <a:srgbClr val="F42B0A"/>
                </a:solidFill>
              </a:rPr>
              <a:t>+</a:t>
            </a:r>
            <a:r>
              <a:rPr lang="es-ES" b="1" dirty="0" smtClean="0">
                <a:solidFill>
                  <a:srgbClr val="F42B0A"/>
                </a:solidFill>
              </a:rPr>
              <a:t> + 2 e</a:t>
            </a:r>
            <a:r>
              <a:rPr lang="es-ES" b="1" baseline="30000" dirty="0" smtClean="0">
                <a:solidFill>
                  <a:srgbClr val="F42B0A"/>
                </a:solidFill>
              </a:rPr>
              <a:t>-</a:t>
            </a:r>
            <a:r>
              <a:rPr lang="es-ES" b="1" dirty="0" smtClean="0">
                <a:solidFill>
                  <a:srgbClr val="F42B0A"/>
                </a:solidFill>
              </a:rPr>
              <a:t> → H</a:t>
            </a:r>
            <a:r>
              <a:rPr lang="es-ES" b="1" baseline="-25000" dirty="0" smtClean="0">
                <a:solidFill>
                  <a:srgbClr val="F42B0A"/>
                </a:solidFill>
              </a:rPr>
              <a:t>2</a:t>
            </a:r>
            <a:r>
              <a:rPr lang="es-ES" b="1" dirty="0" smtClean="0">
                <a:solidFill>
                  <a:srgbClr val="F42B0A"/>
                </a:solidFill>
              </a:rPr>
              <a:t>O                                        +  0.82 V</a:t>
            </a:r>
            <a:endParaRPr lang="es-AR" dirty="0"/>
          </a:p>
        </p:txBody>
      </p:sp>
      <p:sp>
        <p:nvSpPr>
          <p:cNvPr id="31" name="30 CuadroTexto"/>
          <p:cNvSpPr txBox="1"/>
          <p:nvPr/>
        </p:nvSpPr>
        <p:spPr>
          <a:xfrm>
            <a:off x="7310781" y="-71462"/>
            <a:ext cx="1904689" cy="523220"/>
          </a:xfrm>
          <a:prstGeom prst="rect">
            <a:avLst/>
          </a:prstGeom>
          <a:noFill/>
        </p:spPr>
        <p:txBody>
          <a:bodyPr wrap="none" rtlCol="0">
            <a:spAutoFit/>
          </a:bodyPr>
          <a:lstStyle/>
          <a:p>
            <a:pPr algn="ctr"/>
            <a:r>
              <a:rPr lang="es-ES_tradnl" sz="1400" b="1" i="1" dirty="0" smtClean="0">
                <a:solidFill>
                  <a:srgbClr val="C00000"/>
                </a:solidFill>
                <a:latin typeface="Comic Sans MS" pitchFamily="66" charset="0"/>
              </a:rPr>
              <a:t>Repasemos </a:t>
            </a:r>
          </a:p>
          <a:p>
            <a:pPr algn="ctr"/>
            <a:r>
              <a:rPr lang="es-ES_tradnl" sz="1400" b="1" i="1" dirty="0" smtClean="0">
                <a:solidFill>
                  <a:srgbClr val="C00000"/>
                </a:solidFill>
                <a:latin typeface="Comic Sans MS" pitchFamily="66" charset="0"/>
              </a:rPr>
              <a:t>de la clase anterior</a:t>
            </a:r>
            <a:endParaRPr lang="es-AR" sz="1400" b="1" i="1" dirty="0">
              <a:solidFill>
                <a:srgbClr val="C00000"/>
              </a:solidFill>
              <a:latin typeface="Comic Sans MS" pitchFamily="6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257" name="Text Box 73"/>
          <p:cNvSpPr txBox="1">
            <a:spLocks noChangeArrowheads="1"/>
          </p:cNvSpPr>
          <p:nvPr/>
        </p:nvSpPr>
        <p:spPr bwMode="auto">
          <a:xfrm>
            <a:off x="3563938" y="4337050"/>
            <a:ext cx="295275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Cit.b /Centro Fe-S/ Cit c</a:t>
            </a:r>
            <a:r>
              <a:rPr lang="es-ES" altLang="es-AR" b="1"/>
              <a:t>1</a:t>
            </a:r>
            <a:endParaRPr lang="es-ES" altLang="es-AR" b="1" baseline="0"/>
          </a:p>
        </p:txBody>
      </p:sp>
      <p:grpSp>
        <p:nvGrpSpPr>
          <p:cNvPr id="2" name="Group 9"/>
          <p:cNvGrpSpPr>
            <a:grpSpLocks/>
          </p:cNvGrpSpPr>
          <p:nvPr/>
        </p:nvGrpSpPr>
        <p:grpSpPr bwMode="auto">
          <a:xfrm>
            <a:off x="2627313" y="2952750"/>
            <a:ext cx="1368425" cy="863600"/>
            <a:chOff x="5841" y="2041"/>
            <a:chExt cx="1080" cy="540"/>
          </a:xfrm>
        </p:grpSpPr>
        <p:sp>
          <p:nvSpPr>
            <p:cNvPr id="20553" name="Oval 10"/>
            <p:cNvSpPr>
              <a:spLocks noChangeArrowheads="1"/>
            </p:cNvSpPr>
            <p:nvPr/>
          </p:nvSpPr>
          <p:spPr bwMode="auto">
            <a:xfrm>
              <a:off x="5841" y="2041"/>
              <a:ext cx="1080" cy="540"/>
            </a:xfrm>
            <a:prstGeom prst="ellipse">
              <a:avLst/>
            </a:prstGeom>
            <a:solidFill>
              <a:srgbClr val="FF66FF"/>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54" name="Text Box 11"/>
            <p:cNvSpPr txBox="1">
              <a:spLocks noChangeArrowheads="1"/>
            </p:cNvSpPr>
            <p:nvPr/>
          </p:nvSpPr>
          <p:spPr bwMode="auto">
            <a:xfrm>
              <a:off x="5841" y="2130"/>
              <a:ext cx="1080" cy="3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Coenzima   </a:t>
              </a:r>
            </a:p>
            <a:p>
              <a:pPr eaLnBrk="1" hangingPunct="1"/>
              <a:r>
                <a:rPr lang="es-ES" altLang="es-AR" b="1" baseline="0"/>
                <a:t>       Q</a:t>
              </a:r>
            </a:p>
          </p:txBody>
        </p:sp>
      </p:grpSp>
      <p:grpSp>
        <p:nvGrpSpPr>
          <p:cNvPr id="3" name="Group 15"/>
          <p:cNvGrpSpPr>
            <a:grpSpLocks/>
          </p:cNvGrpSpPr>
          <p:nvPr/>
        </p:nvGrpSpPr>
        <p:grpSpPr bwMode="auto">
          <a:xfrm>
            <a:off x="6588125" y="4437063"/>
            <a:ext cx="2168525" cy="1989137"/>
            <a:chOff x="5295" y="6997"/>
            <a:chExt cx="2166" cy="2160"/>
          </a:xfrm>
        </p:grpSpPr>
        <p:sp>
          <p:nvSpPr>
            <p:cNvPr id="20544" name="Oval 16"/>
            <p:cNvSpPr>
              <a:spLocks noChangeArrowheads="1"/>
            </p:cNvSpPr>
            <p:nvPr/>
          </p:nvSpPr>
          <p:spPr bwMode="auto">
            <a:xfrm>
              <a:off x="5295" y="6997"/>
              <a:ext cx="1440" cy="1800"/>
            </a:xfrm>
            <a:prstGeom prst="ellipse">
              <a:avLst/>
            </a:prstGeom>
            <a:solidFill>
              <a:srgbClr val="339966"/>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45" name="Text Box 17"/>
            <p:cNvSpPr txBox="1">
              <a:spLocks noChangeArrowheads="1"/>
            </p:cNvSpPr>
            <p:nvPr/>
          </p:nvSpPr>
          <p:spPr bwMode="auto">
            <a:xfrm>
              <a:off x="5475" y="7357"/>
              <a:ext cx="900" cy="360"/>
            </a:xfrm>
            <a:prstGeom prst="rect">
              <a:avLst/>
            </a:prstGeom>
            <a:solidFill>
              <a:srgbClr val="FFFF99"/>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Fe/Cu</a:t>
              </a:r>
              <a:endParaRPr lang="es-ES" altLang="es-AR" baseline="0"/>
            </a:p>
          </p:txBody>
        </p:sp>
        <p:sp>
          <p:nvSpPr>
            <p:cNvPr id="20546" name="Text Box 18"/>
            <p:cNvSpPr txBox="1">
              <a:spLocks noChangeArrowheads="1"/>
            </p:cNvSpPr>
            <p:nvPr/>
          </p:nvSpPr>
          <p:spPr bwMode="auto">
            <a:xfrm>
              <a:off x="5475" y="8077"/>
              <a:ext cx="900" cy="360"/>
            </a:xfrm>
            <a:prstGeom prst="rect">
              <a:avLst/>
            </a:prstGeom>
            <a:solidFill>
              <a:srgbClr val="FFFF99"/>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Fe/Cu</a:t>
              </a:r>
              <a:endParaRPr lang="es-ES" altLang="es-AR" baseline="0"/>
            </a:p>
          </p:txBody>
        </p:sp>
        <p:grpSp>
          <p:nvGrpSpPr>
            <p:cNvPr id="4" name="Group 19"/>
            <p:cNvGrpSpPr>
              <a:grpSpLocks/>
            </p:cNvGrpSpPr>
            <p:nvPr/>
          </p:nvGrpSpPr>
          <p:grpSpPr bwMode="auto">
            <a:xfrm>
              <a:off x="6921" y="8617"/>
              <a:ext cx="540" cy="540"/>
              <a:chOff x="7101" y="8437"/>
              <a:chExt cx="540" cy="540"/>
            </a:xfrm>
          </p:grpSpPr>
          <p:sp>
            <p:nvSpPr>
              <p:cNvPr id="20551" name="Oval 20"/>
              <p:cNvSpPr>
                <a:spLocks noChangeArrowheads="1"/>
              </p:cNvSpPr>
              <p:nvPr/>
            </p:nvSpPr>
            <p:spPr bwMode="auto">
              <a:xfrm>
                <a:off x="7101" y="8437"/>
                <a:ext cx="540" cy="540"/>
              </a:xfrm>
              <a:prstGeom prst="ellipse">
                <a:avLst/>
              </a:prstGeom>
              <a:solidFill>
                <a:srgbClr val="FF0000"/>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52" name="Text Box 21"/>
              <p:cNvSpPr txBox="1">
                <a:spLocks noChangeArrowheads="1"/>
              </p:cNvSpPr>
              <p:nvPr/>
            </p:nvSpPr>
            <p:spPr bwMode="auto">
              <a:xfrm>
                <a:off x="7101" y="8483"/>
                <a:ext cx="540" cy="3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O</a:t>
                </a:r>
                <a:r>
                  <a:rPr lang="es-ES" altLang="es-AR" b="1"/>
                  <a:t>2</a:t>
                </a:r>
                <a:endParaRPr lang="es-ES" altLang="es-AR" baseline="0"/>
              </a:p>
            </p:txBody>
          </p:sp>
        </p:grpSp>
        <p:sp>
          <p:nvSpPr>
            <p:cNvPr id="20548" name="Line 22"/>
            <p:cNvSpPr>
              <a:spLocks noChangeShapeType="1"/>
            </p:cNvSpPr>
            <p:nvPr/>
          </p:nvSpPr>
          <p:spPr bwMode="auto">
            <a:xfrm>
              <a:off x="5835" y="7717"/>
              <a:ext cx="0" cy="36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endParaRPr lang="es-AR"/>
            </a:p>
          </p:txBody>
        </p:sp>
        <p:sp>
          <p:nvSpPr>
            <p:cNvPr id="20549" name="Line 23"/>
            <p:cNvSpPr>
              <a:spLocks noChangeShapeType="1"/>
            </p:cNvSpPr>
            <p:nvPr/>
          </p:nvSpPr>
          <p:spPr bwMode="auto">
            <a:xfrm>
              <a:off x="6375" y="8257"/>
              <a:ext cx="540" cy="36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endParaRPr lang="es-AR"/>
            </a:p>
          </p:txBody>
        </p:sp>
        <p:sp>
          <p:nvSpPr>
            <p:cNvPr id="20550" name="Text Box 24"/>
            <p:cNvSpPr txBox="1">
              <a:spLocks noChangeArrowheads="1"/>
            </p:cNvSpPr>
            <p:nvPr/>
          </p:nvSpPr>
          <p:spPr bwMode="auto">
            <a:xfrm>
              <a:off x="6195" y="7717"/>
              <a:ext cx="540" cy="3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IV</a:t>
              </a:r>
              <a:endParaRPr lang="es-ES" altLang="es-AR" baseline="0"/>
            </a:p>
          </p:txBody>
        </p:sp>
      </p:grpSp>
      <p:grpSp>
        <p:nvGrpSpPr>
          <p:cNvPr id="5" name="Group 45"/>
          <p:cNvGrpSpPr>
            <a:grpSpLocks/>
          </p:cNvGrpSpPr>
          <p:nvPr/>
        </p:nvGrpSpPr>
        <p:grpSpPr bwMode="auto">
          <a:xfrm>
            <a:off x="2627313" y="863600"/>
            <a:ext cx="1439862" cy="1296988"/>
            <a:chOff x="7031" y="2778"/>
            <a:chExt cx="1330" cy="1440"/>
          </a:xfrm>
        </p:grpSpPr>
        <p:sp>
          <p:nvSpPr>
            <p:cNvPr id="20535" name="Oval 46"/>
            <p:cNvSpPr>
              <a:spLocks noChangeArrowheads="1"/>
            </p:cNvSpPr>
            <p:nvPr/>
          </p:nvSpPr>
          <p:spPr bwMode="auto">
            <a:xfrm>
              <a:off x="7031" y="2778"/>
              <a:ext cx="1260" cy="1440"/>
            </a:xfrm>
            <a:prstGeom prst="ellipse">
              <a:avLst/>
            </a:prstGeom>
            <a:solidFill>
              <a:srgbClr val="339966"/>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nvGrpSpPr>
            <p:cNvPr id="6" name="Group 47"/>
            <p:cNvGrpSpPr>
              <a:grpSpLocks/>
            </p:cNvGrpSpPr>
            <p:nvPr/>
          </p:nvGrpSpPr>
          <p:grpSpPr bwMode="auto">
            <a:xfrm>
              <a:off x="7201" y="2891"/>
              <a:ext cx="900" cy="540"/>
              <a:chOff x="5841" y="2041"/>
              <a:chExt cx="1080" cy="540"/>
            </a:xfrm>
          </p:grpSpPr>
          <p:sp>
            <p:nvSpPr>
              <p:cNvPr id="20542" name="Oval 48"/>
              <p:cNvSpPr>
                <a:spLocks noChangeArrowheads="1"/>
              </p:cNvSpPr>
              <p:nvPr/>
            </p:nvSpPr>
            <p:spPr bwMode="auto">
              <a:xfrm>
                <a:off x="5841" y="2041"/>
                <a:ext cx="1080" cy="540"/>
              </a:xfrm>
              <a:prstGeom prst="ellipse">
                <a:avLst/>
              </a:prstGeom>
              <a:solidFill>
                <a:srgbClr val="FF99FF"/>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43" name="Text Box 49"/>
              <p:cNvSpPr txBox="1">
                <a:spLocks noChangeArrowheads="1"/>
              </p:cNvSpPr>
              <p:nvPr/>
            </p:nvSpPr>
            <p:spPr bwMode="auto">
              <a:xfrm>
                <a:off x="5841" y="2130"/>
                <a:ext cx="1080" cy="3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FAD</a:t>
                </a:r>
                <a:endParaRPr lang="es-ES" altLang="es-AR" baseline="0"/>
              </a:p>
            </p:txBody>
          </p:sp>
        </p:grpSp>
        <p:grpSp>
          <p:nvGrpSpPr>
            <p:cNvPr id="7" name="Group 50"/>
            <p:cNvGrpSpPr>
              <a:grpSpLocks/>
            </p:cNvGrpSpPr>
            <p:nvPr/>
          </p:nvGrpSpPr>
          <p:grpSpPr bwMode="auto">
            <a:xfrm>
              <a:off x="7281" y="3577"/>
              <a:ext cx="1080" cy="540"/>
              <a:chOff x="6021" y="4748"/>
              <a:chExt cx="1080" cy="540"/>
            </a:xfrm>
          </p:grpSpPr>
          <p:sp>
            <p:nvSpPr>
              <p:cNvPr id="20540" name="Oval 51"/>
              <p:cNvSpPr>
                <a:spLocks noChangeArrowheads="1"/>
              </p:cNvSpPr>
              <p:nvPr/>
            </p:nvSpPr>
            <p:spPr bwMode="auto">
              <a:xfrm>
                <a:off x="6021" y="4748"/>
                <a:ext cx="720" cy="540"/>
              </a:xfrm>
              <a:prstGeom prst="ellipse">
                <a:avLst/>
              </a:prstGeom>
              <a:solidFill>
                <a:srgbClr val="FF9900"/>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41" name="Text Box 52"/>
              <p:cNvSpPr txBox="1">
                <a:spLocks noChangeArrowheads="1"/>
              </p:cNvSpPr>
              <p:nvPr/>
            </p:nvSpPr>
            <p:spPr bwMode="auto">
              <a:xfrm>
                <a:off x="6021" y="4837"/>
                <a:ext cx="1080" cy="3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Fe-S</a:t>
                </a:r>
                <a:endParaRPr lang="es-ES" altLang="es-AR" baseline="0"/>
              </a:p>
            </p:txBody>
          </p:sp>
        </p:grpSp>
        <p:sp>
          <p:nvSpPr>
            <p:cNvPr id="20538" name="Line 53"/>
            <p:cNvSpPr>
              <a:spLocks noChangeShapeType="1"/>
            </p:cNvSpPr>
            <p:nvPr/>
          </p:nvSpPr>
          <p:spPr bwMode="auto">
            <a:xfrm>
              <a:off x="7641" y="3397"/>
              <a:ext cx="0" cy="180"/>
            </a:xfrm>
            <a:prstGeom prst="line">
              <a:avLst/>
            </a:prstGeom>
            <a:noFill/>
            <a:ln w="9525">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endParaRPr lang="es-AR"/>
            </a:p>
          </p:txBody>
        </p:sp>
        <p:sp>
          <p:nvSpPr>
            <p:cNvPr id="20539" name="Text Box 54"/>
            <p:cNvSpPr txBox="1">
              <a:spLocks noChangeArrowheads="1"/>
            </p:cNvSpPr>
            <p:nvPr/>
          </p:nvSpPr>
          <p:spPr bwMode="auto">
            <a:xfrm>
              <a:off x="7821" y="3397"/>
              <a:ext cx="540" cy="3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II</a:t>
              </a:r>
              <a:endParaRPr lang="es-ES" altLang="es-AR" baseline="0"/>
            </a:p>
          </p:txBody>
        </p:sp>
      </p:grpSp>
      <p:sp>
        <p:nvSpPr>
          <p:cNvPr id="93245" name="AutoShape 61"/>
          <p:cNvSpPr>
            <a:spLocks noChangeArrowheads="1"/>
          </p:cNvSpPr>
          <p:nvPr/>
        </p:nvSpPr>
        <p:spPr bwMode="auto">
          <a:xfrm rot="5400000">
            <a:off x="3060700" y="2447925"/>
            <a:ext cx="574675" cy="288925"/>
          </a:xfrm>
          <a:prstGeom prst="rightArrow">
            <a:avLst>
              <a:gd name="adj1" fmla="val 50000"/>
              <a:gd name="adj2" fmla="val 49725"/>
            </a:avLst>
          </a:prstGeom>
          <a:solidFill>
            <a:srgbClr val="B03C6B"/>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46" name="AutoShape 62"/>
          <p:cNvSpPr>
            <a:spLocks noChangeArrowheads="1"/>
          </p:cNvSpPr>
          <p:nvPr/>
        </p:nvSpPr>
        <p:spPr bwMode="auto">
          <a:xfrm rot="5211883">
            <a:off x="7131050" y="3967163"/>
            <a:ext cx="504825" cy="288925"/>
          </a:xfrm>
          <a:prstGeom prst="rightArrow">
            <a:avLst>
              <a:gd name="adj1" fmla="val 50000"/>
              <a:gd name="adj2" fmla="val 43681"/>
            </a:avLst>
          </a:prstGeom>
          <a:solidFill>
            <a:srgbClr val="B03C6B"/>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48" name="AutoShape 64"/>
          <p:cNvSpPr>
            <a:spLocks noChangeArrowheads="1"/>
          </p:cNvSpPr>
          <p:nvPr/>
        </p:nvSpPr>
        <p:spPr bwMode="auto">
          <a:xfrm>
            <a:off x="6516688" y="3313113"/>
            <a:ext cx="360362" cy="288925"/>
          </a:xfrm>
          <a:prstGeom prst="rightArrow">
            <a:avLst>
              <a:gd name="adj1" fmla="val 50000"/>
              <a:gd name="adj2" fmla="val 31181"/>
            </a:avLst>
          </a:prstGeom>
          <a:solidFill>
            <a:srgbClr val="B03C6B"/>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53" name="Text Box 69"/>
          <p:cNvSpPr txBox="1">
            <a:spLocks noChangeArrowheads="1"/>
          </p:cNvSpPr>
          <p:nvPr/>
        </p:nvSpPr>
        <p:spPr bwMode="auto">
          <a:xfrm>
            <a:off x="2627313" y="4797425"/>
            <a:ext cx="2016125" cy="1058863"/>
          </a:xfrm>
          <a:prstGeom prst="rect">
            <a:avLst/>
          </a:prstGeom>
          <a:noFill/>
          <a:ln w="9525">
            <a:solidFill>
              <a:srgbClr val="3399FF"/>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400" u="sng" baseline="0">
                <a:solidFill>
                  <a:srgbClr val="0000FF"/>
                </a:solidFill>
              </a:rPr>
              <a:t>Complejo III</a:t>
            </a:r>
          </a:p>
          <a:p>
            <a:pPr eaLnBrk="1" hangingPunct="1">
              <a:spcBef>
                <a:spcPct val="50000"/>
              </a:spcBef>
            </a:pPr>
            <a:r>
              <a:rPr lang="es-ES" altLang="es-AR" sz="1400" i="1" baseline="0">
                <a:solidFill>
                  <a:srgbClr val="0000FF"/>
                </a:solidFill>
              </a:rPr>
              <a:t>CITOCROMO C –COENZIMA Q OXIDO REDUCTASA</a:t>
            </a:r>
          </a:p>
        </p:txBody>
      </p:sp>
      <p:sp>
        <p:nvSpPr>
          <p:cNvPr id="93254" name="Text Box 70"/>
          <p:cNvSpPr txBox="1">
            <a:spLocks noChangeArrowheads="1"/>
          </p:cNvSpPr>
          <p:nvPr/>
        </p:nvSpPr>
        <p:spPr bwMode="auto">
          <a:xfrm>
            <a:off x="5219700" y="5445125"/>
            <a:ext cx="1368425" cy="846138"/>
          </a:xfrm>
          <a:prstGeom prst="rect">
            <a:avLst/>
          </a:prstGeom>
          <a:noFill/>
          <a:ln w="9525">
            <a:solidFill>
              <a:srgbClr val="3399FF"/>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400" u="sng" baseline="0">
                <a:solidFill>
                  <a:srgbClr val="0000FF"/>
                </a:solidFill>
              </a:rPr>
              <a:t>Complejo IV</a:t>
            </a:r>
          </a:p>
          <a:p>
            <a:pPr eaLnBrk="1" hangingPunct="1">
              <a:spcBef>
                <a:spcPct val="50000"/>
              </a:spcBef>
            </a:pPr>
            <a:r>
              <a:rPr lang="es-ES" altLang="es-AR" sz="1400" i="1" baseline="0">
                <a:solidFill>
                  <a:srgbClr val="0000FF"/>
                </a:solidFill>
              </a:rPr>
              <a:t>CITOCROMO OXIDASA</a:t>
            </a:r>
          </a:p>
        </p:txBody>
      </p:sp>
      <p:sp>
        <p:nvSpPr>
          <p:cNvPr id="93255" name="Text Box 71"/>
          <p:cNvSpPr txBox="1">
            <a:spLocks noChangeArrowheads="1"/>
          </p:cNvSpPr>
          <p:nvPr/>
        </p:nvSpPr>
        <p:spPr bwMode="auto">
          <a:xfrm>
            <a:off x="8135938" y="4752975"/>
            <a:ext cx="1008062" cy="779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Cit.a</a:t>
            </a:r>
          </a:p>
          <a:p>
            <a:pPr eaLnBrk="1" hangingPunct="1">
              <a:spcBef>
                <a:spcPct val="50000"/>
              </a:spcBef>
            </a:pPr>
            <a:r>
              <a:rPr lang="es-ES" altLang="es-AR" b="1" baseline="0"/>
              <a:t>Cit a</a:t>
            </a:r>
            <a:r>
              <a:rPr lang="es-ES" altLang="es-AR" b="1"/>
              <a:t>3</a:t>
            </a:r>
            <a:endParaRPr lang="es-ES" altLang="es-AR" b="1" baseline="0"/>
          </a:p>
        </p:txBody>
      </p:sp>
      <p:sp>
        <p:nvSpPr>
          <p:cNvPr id="93256" name="Text Box 72"/>
          <p:cNvSpPr txBox="1">
            <a:spLocks noChangeArrowheads="1"/>
          </p:cNvSpPr>
          <p:nvPr/>
        </p:nvSpPr>
        <p:spPr bwMode="auto">
          <a:xfrm>
            <a:off x="8172450" y="2952750"/>
            <a:ext cx="1008063" cy="779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Cit.c</a:t>
            </a:r>
          </a:p>
          <a:p>
            <a:pPr eaLnBrk="1" hangingPunct="1">
              <a:spcBef>
                <a:spcPct val="50000"/>
              </a:spcBef>
            </a:pPr>
            <a:endParaRPr lang="es-ES" altLang="es-AR" b="1" baseline="0"/>
          </a:p>
        </p:txBody>
      </p:sp>
      <p:grpSp>
        <p:nvGrpSpPr>
          <p:cNvPr id="8" name="Group 12"/>
          <p:cNvGrpSpPr>
            <a:grpSpLocks/>
          </p:cNvGrpSpPr>
          <p:nvPr/>
        </p:nvGrpSpPr>
        <p:grpSpPr bwMode="auto">
          <a:xfrm>
            <a:off x="6877050" y="2952750"/>
            <a:ext cx="1304925" cy="790575"/>
            <a:chOff x="5301" y="6097"/>
            <a:chExt cx="1260" cy="720"/>
          </a:xfrm>
        </p:grpSpPr>
        <p:sp>
          <p:nvSpPr>
            <p:cNvPr id="20533" name="Oval 13"/>
            <p:cNvSpPr>
              <a:spLocks noChangeArrowheads="1"/>
            </p:cNvSpPr>
            <p:nvPr/>
          </p:nvSpPr>
          <p:spPr bwMode="auto">
            <a:xfrm>
              <a:off x="5301" y="6097"/>
              <a:ext cx="1260" cy="720"/>
            </a:xfrm>
            <a:prstGeom prst="ellipse">
              <a:avLst/>
            </a:prstGeom>
            <a:solidFill>
              <a:srgbClr val="339966"/>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34" name="Text Box 14"/>
            <p:cNvSpPr txBox="1">
              <a:spLocks noChangeArrowheads="1"/>
            </p:cNvSpPr>
            <p:nvPr/>
          </p:nvSpPr>
          <p:spPr bwMode="auto">
            <a:xfrm>
              <a:off x="5661" y="6277"/>
              <a:ext cx="540" cy="360"/>
            </a:xfrm>
            <a:prstGeom prst="rect">
              <a:avLst/>
            </a:prstGeom>
            <a:solidFill>
              <a:srgbClr val="FFFF99"/>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aseline="0"/>
                <a:t>Fe</a:t>
              </a:r>
            </a:p>
          </p:txBody>
        </p:sp>
      </p:grpSp>
      <p:grpSp>
        <p:nvGrpSpPr>
          <p:cNvPr id="9" name="Group 80"/>
          <p:cNvGrpSpPr>
            <a:grpSpLocks/>
          </p:cNvGrpSpPr>
          <p:nvPr/>
        </p:nvGrpSpPr>
        <p:grpSpPr bwMode="auto">
          <a:xfrm>
            <a:off x="4391025" y="2662238"/>
            <a:ext cx="1981200" cy="1487487"/>
            <a:chOff x="2766" y="1677"/>
            <a:chExt cx="1248" cy="937"/>
          </a:xfrm>
        </p:grpSpPr>
        <p:grpSp>
          <p:nvGrpSpPr>
            <p:cNvPr id="10" name="Group 79"/>
            <p:cNvGrpSpPr>
              <a:grpSpLocks/>
            </p:cNvGrpSpPr>
            <p:nvPr/>
          </p:nvGrpSpPr>
          <p:grpSpPr bwMode="auto">
            <a:xfrm>
              <a:off x="2766" y="1677"/>
              <a:ext cx="1248" cy="937"/>
              <a:chOff x="2789" y="1678"/>
              <a:chExt cx="1248" cy="937"/>
            </a:xfrm>
          </p:grpSpPr>
          <p:grpSp>
            <p:nvGrpSpPr>
              <p:cNvPr id="11" name="Group 77"/>
              <p:cNvGrpSpPr>
                <a:grpSpLocks/>
              </p:cNvGrpSpPr>
              <p:nvPr/>
            </p:nvGrpSpPr>
            <p:grpSpPr bwMode="auto">
              <a:xfrm>
                <a:off x="2789" y="1678"/>
                <a:ext cx="1248" cy="937"/>
                <a:chOff x="2789" y="1706"/>
                <a:chExt cx="1248" cy="937"/>
              </a:xfrm>
            </p:grpSpPr>
            <p:sp>
              <p:nvSpPr>
                <p:cNvPr id="20531" name="Oval 26"/>
                <p:cNvSpPr>
                  <a:spLocks noChangeArrowheads="1"/>
                </p:cNvSpPr>
                <p:nvPr/>
              </p:nvSpPr>
              <p:spPr bwMode="auto">
                <a:xfrm rot="-5400000">
                  <a:off x="2944" y="1551"/>
                  <a:ext cx="937" cy="1248"/>
                </a:xfrm>
                <a:prstGeom prst="ellipse">
                  <a:avLst/>
                </a:prstGeom>
                <a:solidFill>
                  <a:srgbClr val="339966"/>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32" name="Text Box 29"/>
                <p:cNvSpPr txBox="1">
                  <a:spLocks noChangeArrowheads="1"/>
                </p:cNvSpPr>
                <p:nvPr/>
              </p:nvSpPr>
              <p:spPr bwMode="auto">
                <a:xfrm>
                  <a:off x="3186" y="2093"/>
                  <a:ext cx="783" cy="1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Fe-S</a:t>
                  </a:r>
                  <a:endParaRPr lang="es-ES" altLang="es-AR" baseline="0"/>
                </a:p>
              </p:txBody>
            </p:sp>
          </p:grpSp>
          <p:sp>
            <p:nvSpPr>
              <p:cNvPr id="20527" name="Text Box 31"/>
              <p:cNvSpPr txBox="1">
                <a:spLocks noChangeArrowheads="1"/>
              </p:cNvSpPr>
              <p:nvPr/>
            </p:nvSpPr>
            <p:spPr bwMode="auto">
              <a:xfrm>
                <a:off x="2828" y="2093"/>
                <a:ext cx="324" cy="220"/>
              </a:xfrm>
              <a:prstGeom prst="rect">
                <a:avLst/>
              </a:prstGeom>
              <a:solidFill>
                <a:srgbClr val="FFFF99"/>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aseline="0"/>
                  <a:t>Fe</a:t>
                </a:r>
              </a:p>
            </p:txBody>
          </p:sp>
          <p:sp>
            <p:nvSpPr>
              <p:cNvPr id="20528" name="Oval 28"/>
              <p:cNvSpPr>
                <a:spLocks noChangeArrowheads="1"/>
              </p:cNvSpPr>
              <p:nvPr/>
            </p:nvSpPr>
            <p:spPr bwMode="auto">
              <a:xfrm>
                <a:off x="3198" y="2069"/>
                <a:ext cx="453" cy="272"/>
              </a:xfrm>
              <a:prstGeom prst="ellipse">
                <a:avLst/>
              </a:prstGeom>
              <a:solidFill>
                <a:srgbClr val="FF9900"/>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_tradnl" altLang="es-AR" baseline="0"/>
                  <a:t>Fe</a:t>
                </a:r>
              </a:p>
            </p:txBody>
          </p:sp>
          <p:sp>
            <p:nvSpPr>
              <p:cNvPr id="20529" name="Text Box 30"/>
              <p:cNvSpPr txBox="1">
                <a:spLocks noChangeArrowheads="1"/>
              </p:cNvSpPr>
              <p:nvPr/>
            </p:nvSpPr>
            <p:spPr bwMode="auto">
              <a:xfrm>
                <a:off x="3714" y="2098"/>
                <a:ext cx="300" cy="243"/>
              </a:xfrm>
              <a:prstGeom prst="rect">
                <a:avLst/>
              </a:prstGeom>
              <a:solidFill>
                <a:srgbClr val="FFFF99"/>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aseline="0"/>
                  <a:t>Fe</a:t>
                </a:r>
              </a:p>
            </p:txBody>
          </p:sp>
          <p:sp>
            <p:nvSpPr>
              <p:cNvPr id="20530" name="Line 33"/>
              <p:cNvSpPr>
                <a:spLocks noChangeShapeType="1"/>
              </p:cNvSpPr>
              <p:nvPr/>
            </p:nvSpPr>
            <p:spPr bwMode="auto">
              <a:xfrm rot="-5400000">
                <a:off x="3738" y="2150"/>
                <a:ext cx="0" cy="99"/>
              </a:xfrm>
              <a:prstGeom prst="line">
                <a:avLst/>
              </a:prstGeom>
              <a:noFill/>
              <a:ln w="9525">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endParaRPr lang="es-AR"/>
              </a:p>
            </p:txBody>
          </p:sp>
        </p:grpSp>
        <p:sp>
          <p:nvSpPr>
            <p:cNvPr id="20524" name="Text Box 34"/>
            <p:cNvSpPr txBox="1">
              <a:spLocks noChangeArrowheads="1"/>
            </p:cNvSpPr>
            <p:nvPr/>
          </p:nvSpPr>
          <p:spPr bwMode="auto">
            <a:xfrm rot="-176587">
              <a:off x="3259" y="1774"/>
              <a:ext cx="391" cy="1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III</a:t>
              </a:r>
              <a:endParaRPr lang="es-ES" altLang="es-AR" baseline="0"/>
            </a:p>
          </p:txBody>
        </p:sp>
        <p:sp>
          <p:nvSpPr>
            <p:cNvPr id="20525" name="Line 32"/>
            <p:cNvSpPr>
              <a:spLocks noChangeShapeType="1"/>
            </p:cNvSpPr>
            <p:nvPr/>
          </p:nvSpPr>
          <p:spPr bwMode="auto">
            <a:xfrm rot="-5400000">
              <a:off x="3204" y="2150"/>
              <a:ext cx="0" cy="99"/>
            </a:xfrm>
            <a:prstGeom prst="line">
              <a:avLst/>
            </a:prstGeom>
            <a:noFill/>
            <a:ln w="9525">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endParaRPr lang="es-AR"/>
            </a:p>
          </p:txBody>
        </p:sp>
      </p:grpSp>
      <p:sp>
        <p:nvSpPr>
          <p:cNvPr id="93239" name="Text Box 55"/>
          <p:cNvSpPr txBox="1">
            <a:spLocks noChangeArrowheads="1"/>
          </p:cNvSpPr>
          <p:nvPr/>
        </p:nvSpPr>
        <p:spPr bwMode="auto">
          <a:xfrm>
            <a:off x="4344997" y="549275"/>
            <a:ext cx="1512887" cy="360363"/>
          </a:xfrm>
          <a:prstGeom prst="rect">
            <a:avLst/>
          </a:prstGeom>
          <a:solidFill>
            <a:schemeClr val="accent1"/>
          </a:solidFill>
          <a:ln w="9525">
            <a:solidFill>
              <a:srgbClr val="0000FF"/>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solidFill>
                  <a:srgbClr val="000000"/>
                </a:solidFill>
              </a:rPr>
              <a:t>Fumarato</a:t>
            </a:r>
            <a:endParaRPr lang="es-ES" altLang="es-AR" baseline="0"/>
          </a:p>
        </p:txBody>
      </p:sp>
      <p:sp>
        <p:nvSpPr>
          <p:cNvPr id="93240" name="Text Box 56"/>
          <p:cNvSpPr txBox="1">
            <a:spLocks noChangeArrowheads="1"/>
          </p:cNvSpPr>
          <p:nvPr/>
        </p:nvSpPr>
        <p:spPr bwMode="auto">
          <a:xfrm>
            <a:off x="4356100" y="1196975"/>
            <a:ext cx="1439863" cy="431800"/>
          </a:xfrm>
          <a:prstGeom prst="rect">
            <a:avLst/>
          </a:prstGeom>
          <a:solidFill>
            <a:schemeClr val="accent1"/>
          </a:solidFill>
          <a:ln w="9525">
            <a:solidFill>
              <a:srgbClr val="0000FF"/>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solidFill>
                  <a:srgbClr val="000000"/>
                </a:solidFill>
              </a:rPr>
              <a:t>Succinato</a:t>
            </a:r>
            <a:endParaRPr lang="es-ES" altLang="es-AR" b="1" baseline="0"/>
          </a:p>
        </p:txBody>
      </p:sp>
      <p:sp>
        <p:nvSpPr>
          <p:cNvPr id="93244" name="AutoShape 60"/>
          <p:cNvSpPr>
            <a:spLocks noChangeArrowheads="1"/>
          </p:cNvSpPr>
          <p:nvPr/>
        </p:nvSpPr>
        <p:spPr bwMode="auto">
          <a:xfrm>
            <a:off x="2195513" y="3284538"/>
            <a:ext cx="360362" cy="288925"/>
          </a:xfrm>
          <a:prstGeom prst="rightArrow">
            <a:avLst>
              <a:gd name="adj1" fmla="val 50000"/>
              <a:gd name="adj2" fmla="val 31181"/>
            </a:avLst>
          </a:prstGeom>
          <a:solidFill>
            <a:srgbClr val="B03C6B"/>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47" name="AutoShape 63"/>
          <p:cNvSpPr>
            <a:spLocks noChangeArrowheads="1"/>
          </p:cNvSpPr>
          <p:nvPr/>
        </p:nvSpPr>
        <p:spPr bwMode="auto">
          <a:xfrm>
            <a:off x="4067175" y="3284538"/>
            <a:ext cx="360363" cy="288925"/>
          </a:xfrm>
          <a:prstGeom prst="rightArrow">
            <a:avLst>
              <a:gd name="adj1" fmla="val 50000"/>
              <a:gd name="adj2" fmla="val 31181"/>
            </a:avLst>
          </a:prstGeom>
          <a:solidFill>
            <a:srgbClr val="B03C6B"/>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52" name="Text Box 68"/>
          <p:cNvSpPr txBox="1">
            <a:spLocks noChangeArrowheads="1"/>
          </p:cNvSpPr>
          <p:nvPr/>
        </p:nvSpPr>
        <p:spPr bwMode="auto">
          <a:xfrm>
            <a:off x="6084888" y="549275"/>
            <a:ext cx="1943100" cy="846138"/>
          </a:xfrm>
          <a:prstGeom prst="rect">
            <a:avLst/>
          </a:prstGeom>
          <a:noFill/>
          <a:ln w="9525">
            <a:solidFill>
              <a:srgbClr val="3399FF"/>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400" u="sng" baseline="0">
                <a:solidFill>
                  <a:srgbClr val="0000FF"/>
                </a:solidFill>
              </a:rPr>
              <a:t>Complejo II</a:t>
            </a:r>
          </a:p>
          <a:p>
            <a:pPr eaLnBrk="1" hangingPunct="1">
              <a:spcBef>
                <a:spcPct val="50000"/>
              </a:spcBef>
            </a:pPr>
            <a:r>
              <a:rPr lang="es-ES" altLang="es-AR" sz="1400" i="1" baseline="0">
                <a:solidFill>
                  <a:srgbClr val="0000FF"/>
                </a:solidFill>
              </a:rPr>
              <a:t>SUCCINATO DESHIDROGENASA</a:t>
            </a:r>
          </a:p>
        </p:txBody>
      </p:sp>
      <p:grpSp>
        <p:nvGrpSpPr>
          <p:cNvPr id="12" name="Group 81"/>
          <p:cNvGrpSpPr>
            <a:grpSpLocks/>
          </p:cNvGrpSpPr>
          <p:nvPr/>
        </p:nvGrpSpPr>
        <p:grpSpPr bwMode="auto">
          <a:xfrm>
            <a:off x="0" y="1196975"/>
            <a:ext cx="2303463" cy="2663825"/>
            <a:chOff x="23" y="771"/>
            <a:chExt cx="1451" cy="1678"/>
          </a:xfrm>
        </p:grpSpPr>
        <p:grpSp>
          <p:nvGrpSpPr>
            <p:cNvPr id="13" name="Group 6"/>
            <p:cNvGrpSpPr>
              <a:grpSpLocks/>
            </p:cNvGrpSpPr>
            <p:nvPr/>
          </p:nvGrpSpPr>
          <p:grpSpPr bwMode="auto">
            <a:xfrm>
              <a:off x="385" y="771"/>
              <a:ext cx="590" cy="408"/>
              <a:chOff x="5841" y="2041"/>
              <a:chExt cx="1080" cy="540"/>
            </a:xfrm>
          </p:grpSpPr>
          <p:sp>
            <p:nvSpPr>
              <p:cNvPr id="20521" name="Oval 7"/>
              <p:cNvSpPr>
                <a:spLocks noChangeArrowheads="1"/>
              </p:cNvSpPr>
              <p:nvPr/>
            </p:nvSpPr>
            <p:spPr bwMode="auto">
              <a:xfrm>
                <a:off x="5841" y="2041"/>
                <a:ext cx="1080" cy="540"/>
              </a:xfrm>
              <a:prstGeom prst="ellipse">
                <a:avLst/>
              </a:prstGeom>
              <a:solidFill>
                <a:srgbClr val="FF9900"/>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22" name="Text Box 8"/>
              <p:cNvSpPr txBox="1">
                <a:spLocks noChangeArrowheads="1"/>
              </p:cNvSpPr>
              <p:nvPr/>
            </p:nvSpPr>
            <p:spPr bwMode="auto">
              <a:xfrm>
                <a:off x="5841" y="2130"/>
                <a:ext cx="1080" cy="3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NADH</a:t>
                </a:r>
                <a:endParaRPr lang="es-ES" altLang="es-AR" baseline="0"/>
              </a:p>
            </p:txBody>
          </p:sp>
        </p:grpSp>
        <p:grpSp>
          <p:nvGrpSpPr>
            <p:cNvPr id="14" name="Group 35"/>
            <p:cNvGrpSpPr>
              <a:grpSpLocks/>
            </p:cNvGrpSpPr>
            <p:nvPr/>
          </p:nvGrpSpPr>
          <p:grpSpPr bwMode="auto">
            <a:xfrm>
              <a:off x="612" y="1270"/>
              <a:ext cx="862" cy="1179"/>
              <a:chOff x="4990" y="2137"/>
              <a:chExt cx="1391" cy="1620"/>
            </a:xfrm>
          </p:grpSpPr>
          <p:sp>
            <p:nvSpPr>
              <p:cNvPr id="20512" name="Oval 36"/>
              <p:cNvSpPr>
                <a:spLocks noChangeArrowheads="1"/>
              </p:cNvSpPr>
              <p:nvPr/>
            </p:nvSpPr>
            <p:spPr bwMode="auto">
              <a:xfrm>
                <a:off x="4990" y="2137"/>
                <a:ext cx="1260" cy="1620"/>
              </a:xfrm>
              <a:prstGeom prst="ellipse">
                <a:avLst/>
              </a:prstGeom>
              <a:solidFill>
                <a:srgbClr val="339966"/>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nvGrpSpPr>
              <p:cNvPr id="15" name="Group 37"/>
              <p:cNvGrpSpPr>
                <a:grpSpLocks/>
              </p:cNvGrpSpPr>
              <p:nvPr/>
            </p:nvGrpSpPr>
            <p:grpSpPr bwMode="auto">
              <a:xfrm>
                <a:off x="5160" y="2317"/>
                <a:ext cx="900" cy="540"/>
                <a:chOff x="5841" y="2041"/>
                <a:chExt cx="1080" cy="540"/>
              </a:xfrm>
            </p:grpSpPr>
            <p:sp>
              <p:nvSpPr>
                <p:cNvPr id="20519" name="Oval 38"/>
                <p:cNvSpPr>
                  <a:spLocks noChangeArrowheads="1"/>
                </p:cNvSpPr>
                <p:nvPr/>
              </p:nvSpPr>
              <p:spPr bwMode="auto">
                <a:xfrm>
                  <a:off x="5841" y="2041"/>
                  <a:ext cx="1080" cy="540"/>
                </a:xfrm>
                <a:prstGeom prst="ellipse">
                  <a:avLst/>
                </a:prstGeom>
                <a:solidFill>
                  <a:srgbClr val="FF99FF"/>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20" name="Text Box 39"/>
                <p:cNvSpPr txBox="1">
                  <a:spLocks noChangeArrowheads="1"/>
                </p:cNvSpPr>
                <p:nvPr/>
              </p:nvSpPr>
              <p:spPr bwMode="auto">
                <a:xfrm>
                  <a:off x="5841" y="2130"/>
                  <a:ext cx="1080" cy="3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FMN</a:t>
                  </a:r>
                </a:p>
              </p:txBody>
            </p:sp>
          </p:grpSp>
          <p:grpSp>
            <p:nvGrpSpPr>
              <p:cNvPr id="16" name="Group 40"/>
              <p:cNvGrpSpPr>
                <a:grpSpLocks/>
              </p:cNvGrpSpPr>
              <p:nvPr/>
            </p:nvGrpSpPr>
            <p:grpSpPr bwMode="auto">
              <a:xfrm>
                <a:off x="5301" y="3037"/>
                <a:ext cx="1080" cy="540"/>
                <a:chOff x="6021" y="4748"/>
                <a:chExt cx="1080" cy="540"/>
              </a:xfrm>
            </p:grpSpPr>
            <p:sp>
              <p:nvSpPr>
                <p:cNvPr id="20517" name="Oval 41"/>
                <p:cNvSpPr>
                  <a:spLocks noChangeArrowheads="1"/>
                </p:cNvSpPr>
                <p:nvPr/>
              </p:nvSpPr>
              <p:spPr bwMode="auto">
                <a:xfrm>
                  <a:off x="6021" y="4748"/>
                  <a:ext cx="720" cy="540"/>
                </a:xfrm>
                <a:prstGeom prst="ellipse">
                  <a:avLst/>
                </a:prstGeom>
                <a:solidFill>
                  <a:srgbClr val="FF9900"/>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18" name="Text Box 42"/>
                <p:cNvSpPr txBox="1">
                  <a:spLocks noChangeArrowheads="1"/>
                </p:cNvSpPr>
                <p:nvPr/>
              </p:nvSpPr>
              <p:spPr bwMode="auto">
                <a:xfrm>
                  <a:off x="6021" y="4837"/>
                  <a:ext cx="1080" cy="3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Fe-S</a:t>
                  </a:r>
                </a:p>
              </p:txBody>
            </p:sp>
          </p:grpSp>
          <p:sp>
            <p:nvSpPr>
              <p:cNvPr id="20515" name="Line 43"/>
              <p:cNvSpPr>
                <a:spLocks noChangeShapeType="1"/>
              </p:cNvSpPr>
              <p:nvPr/>
            </p:nvSpPr>
            <p:spPr bwMode="auto">
              <a:xfrm>
                <a:off x="5661" y="2857"/>
                <a:ext cx="0" cy="180"/>
              </a:xfrm>
              <a:prstGeom prst="line">
                <a:avLst/>
              </a:prstGeom>
              <a:noFill/>
              <a:ln w="9525">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endParaRPr lang="es-AR"/>
              </a:p>
            </p:txBody>
          </p:sp>
          <p:sp>
            <p:nvSpPr>
              <p:cNvPr id="20516" name="Text Box 44"/>
              <p:cNvSpPr txBox="1">
                <a:spLocks noChangeArrowheads="1"/>
              </p:cNvSpPr>
              <p:nvPr/>
            </p:nvSpPr>
            <p:spPr bwMode="auto">
              <a:xfrm>
                <a:off x="5841" y="2857"/>
                <a:ext cx="360" cy="3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I</a:t>
                </a:r>
              </a:p>
            </p:txBody>
          </p:sp>
        </p:grpSp>
        <p:sp>
          <p:nvSpPr>
            <p:cNvPr id="20508" name="AutoShape 66"/>
            <p:cNvSpPr>
              <a:spLocks noChangeArrowheads="1"/>
            </p:cNvSpPr>
            <p:nvPr/>
          </p:nvSpPr>
          <p:spPr bwMode="auto">
            <a:xfrm rot="973640">
              <a:off x="612" y="1179"/>
              <a:ext cx="136" cy="318"/>
            </a:xfrm>
            <a:prstGeom prst="curvedLeftArrow">
              <a:avLst>
                <a:gd name="adj1" fmla="val 46765"/>
                <a:gd name="adj2" fmla="val 93529"/>
                <a:gd name="adj3" fmla="val 33333"/>
              </a:avLst>
            </a:prstGeom>
            <a:solidFill>
              <a:schemeClr val="accent1"/>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09" name="Text Box 65"/>
            <p:cNvSpPr txBox="1">
              <a:spLocks noChangeArrowheads="1"/>
            </p:cNvSpPr>
            <p:nvPr/>
          </p:nvSpPr>
          <p:spPr bwMode="auto">
            <a:xfrm>
              <a:off x="23" y="1344"/>
              <a:ext cx="544" cy="237"/>
            </a:xfrm>
            <a:prstGeom prst="rect">
              <a:avLst/>
            </a:prstGeom>
            <a:noFill/>
            <a:ln w="9525">
              <a:solidFill>
                <a:srgbClr val="3399FF"/>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NAD</a:t>
              </a:r>
              <a:r>
                <a:rPr lang="es-ES" altLang="es-AR" b="1" baseline="30000"/>
                <a:t>+</a:t>
              </a:r>
              <a:endParaRPr lang="es-ES" altLang="es-AR" b="1" baseline="0"/>
            </a:p>
          </p:txBody>
        </p:sp>
        <p:sp>
          <p:nvSpPr>
            <p:cNvPr id="20510" name="Oval 74"/>
            <p:cNvSpPr>
              <a:spLocks noChangeArrowheads="1"/>
            </p:cNvSpPr>
            <p:nvPr/>
          </p:nvSpPr>
          <p:spPr bwMode="auto">
            <a:xfrm>
              <a:off x="930" y="1117"/>
              <a:ext cx="318" cy="272"/>
            </a:xfrm>
            <a:prstGeom prst="ellipse">
              <a:avLst/>
            </a:prstGeom>
            <a:solidFill>
              <a:srgbClr val="F42B0A"/>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b="1" baseline="0"/>
                <a:t>e</a:t>
              </a:r>
              <a:r>
                <a:rPr lang="es-ES" altLang="es-AR" b="1" baseline="30000"/>
                <a:t>-</a:t>
              </a:r>
              <a:endParaRPr lang="es-ES" altLang="es-AR" b="1" baseline="0"/>
            </a:p>
          </p:txBody>
        </p:sp>
        <p:sp>
          <p:nvSpPr>
            <p:cNvPr id="20511" name="Freeform 75"/>
            <p:cNvSpPr>
              <a:spLocks/>
            </p:cNvSpPr>
            <p:nvPr/>
          </p:nvSpPr>
          <p:spPr bwMode="auto">
            <a:xfrm>
              <a:off x="839" y="1162"/>
              <a:ext cx="91" cy="91"/>
            </a:xfrm>
            <a:custGeom>
              <a:avLst/>
              <a:gdLst>
                <a:gd name="T0" fmla="*/ 0 w 91"/>
                <a:gd name="T1" fmla="*/ 0 h 91"/>
                <a:gd name="T2" fmla="*/ 91 w 91"/>
                <a:gd name="T3" fmla="*/ 91 h 91"/>
                <a:gd name="T4" fmla="*/ 0 60000 65536"/>
                <a:gd name="T5" fmla="*/ 0 60000 65536"/>
                <a:gd name="T6" fmla="*/ 0 w 91"/>
                <a:gd name="T7" fmla="*/ 0 h 91"/>
                <a:gd name="T8" fmla="*/ 91 w 91"/>
                <a:gd name="T9" fmla="*/ 91 h 91"/>
              </a:gdLst>
              <a:ahLst/>
              <a:cxnLst>
                <a:cxn ang="T4">
                  <a:pos x="T0" y="T1"/>
                </a:cxn>
                <a:cxn ang="T5">
                  <a:pos x="T2" y="T3"/>
                </a:cxn>
              </a:cxnLst>
              <a:rect l="T6" t="T7" r="T8" b="T9"/>
              <a:pathLst>
                <a:path w="91" h="91">
                  <a:moveTo>
                    <a:pt x="0" y="0"/>
                  </a:moveTo>
                  <a:cubicBezTo>
                    <a:pt x="38" y="38"/>
                    <a:pt x="76" y="76"/>
                    <a:pt x="91" y="91"/>
                  </a:cubicBezTo>
                </a:path>
              </a:pathLst>
            </a:custGeom>
            <a:noFill/>
            <a:ln w="3175">
              <a:solidFill>
                <a:schemeClr val="tx1"/>
              </a:solidFill>
              <a:round/>
              <a:headEnd/>
              <a:tailEnd type="triangle" w="med" len="med"/>
            </a:ln>
            <a:extLst>
              <a:ext uri="{909E8E84-426E-40DD-AFC4-6F175D3DCCD1}">
                <a14:hiddenFill xmlns=""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sp>
        <p:nvSpPr>
          <p:cNvPr id="20502" name="Text Box 82"/>
          <p:cNvSpPr txBox="1">
            <a:spLocks noChangeArrowheads="1"/>
          </p:cNvSpPr>
          <p:nvPr/>
        </p:nvSpPr>
        <p:spPr bwMode="auto">
          <a:xfrm>
            <a:off x="323849" y="3978275"/>
            <a:ext cx="1979613" cy="846386"/>
          </a:xfrm>
          <a:prstGeom prst="rect">
            <a:avLst/>
          </a:prstGeom>
          <a:noFill/>
          <a:ln w="9525">
            <a:solidFill>
              <a:srgbClr val="3399FF"/>
            </a:solidFill>
            <a:miter lim="800000"/>
            <a:headEnd/>
            <a:tailEnd/>
          </a:ln>
          <a:extLst>
            <a:ext uri="{909E8E84-426E-40DD-AFC4-6F175D3DCCD1}">
              <a14:hiddenFill xmlns="" xmlns:a14="http://schemas.microsoft.com/office/drawing/2010/main">
                <a:solidFill>
                  <a:srgbClr val="FFFFFF"/>
                </a:solidFill>
              </a14:hiddenFill>
            </a:ext>
          </a:extLst>
        </p:spPr>
        <p:txBody>
          <a:bodyPr wrap="square">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400" b="1" u="sng" baseline="0" dirty="0">
                <a:solidFill>
                  <a:srgbClr val="0000FF"/>
                </a:solidFill>
              </a:rPr>
              <a:t>Complejo I</a:t>
            </a:r>
          </a:p>
          <a:p>
            <a:pPr eaLnBrk="1" hangingPunct="1">
              <a:spcBef>
                <a:spcPct val="50000"/>
              </a:spcBef>
            </a:pPr>
            <a:r>
              <a:rPr lang="es-ES" altLang="es-AR" sz="1400" i="1" baseline="0" dirty="0" smtClean="0">
                <a:solidFill>
                  <a:srgbClr val="0000FF"/>
                </a:solidFill>
              </a:rPr>
              <a:t>NADH </a:t>
            </a:r>
            <a:r>
              <a:rPr lang="es-ES" altLang="es-AR" sz="1400" i="1" baseline="0" dirty="0">
                <a:solidFill>
                  <a:srgbClr val="0000FF"/>
                </a:solidFill>
              </a:rPr>
              <a:t>UBIQUINONA REDUCTASA</a:t>
            </a:r>
          </a:p>
        </p:txBody>
      </p:sp>
      <p:sp>
        <p:nvSpPr>
          <p:cNvPr id="93293" name="Oval 109"/>
          <p:cNvSpPr>
            <a:spLocks noChangeArrowheads="1"/>
          </p:cNvSpPr>
          <p:nvPr/>
        </p:nvSpPr>
        <p:spPr bwMode="auto">
          <a:xfrm>
            <a:off x="1116013" y="1268413"/>
            <a:ext cx="504825" cy="431800"/>
          </a:xfrm>
          <a:prstGeom prst="ellipse">
            <a:avLst/>
          </a:prstGeom>
          <a:solidFill>
            <a:srgbClr val="FC1C04"/>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AR" altLang="es-AR" baseline="0"/>
              <a:t>e</a:t>
            </a:r>
            <a:r>
              <a:rPr lang="es-AR" altLang="es-AR" baseline="30000"/>
              <a:t>-</a:t>
            </a:r>
            <a:endParaRPr lang="es-ES" altLang="es-AR" baseline="0"/>
          </a:p>
        </p:txBody>
      </p:sp>
      <p:sp>
        <p:nvSpPr>
          <p:cNvPr id="93294" name="Oval 110"/>
          <p:cNvSpPr>
            <a:spLocks noChangeArrowheads="1"/>
          </p:cNvSpPr>
          <p:nvPr/>
        </p:nvSpPr>
        <p:spPr bwMode="auto">
          <a:xfrm>
            <a:off x="7019925" y="6308725"/>
            <a:ext cx="865188" cy="549275"/>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AR" altLang="es-AR" sz="2400" b="1" baseline="0"/>
              <a:t>H</a:t>
            </a:r>
            <a:r>
              <a:rPr lang="es-AR" altLang="es-AR" sz="2400" b="1"/>
              <a:t>2</a:t>
            </a:r>
            <a:r>
              <a:rPr lang="es-AR" altLang="es-AR" sz="2400" b="1" baseline="0"/>
              <a:t>O</a:t>
            </a:r>
            <a:endParaRPr lang="es-ES" altLang="es-AR" sz="2400" b="1" baseline="0"/>
          </a:p>
        </p:txBody>
      </p:sp>
      <p:sp>
        <p:nvSpPr>
          <p:cNvPr id="93313" name="Oval 129"/>
          <p:cNvSpPr>
            <a:spLocks noChangeArrowheads="1"/>
          </p:cNvSpPr>
          <p:nvPr/>
        </p:nvSpPr>
        <p:spPr bwMode="auto">
          <a:xfrm>
            <a:off x="3059113" y="1125538"/>
            <a:ext cx="504825" cy="431800"/>
          </a:xfrm>
          <a:prstGeom prst="ellipse">
            <a:avLst/>
          </a:prstGeom>
          <a:solidFill>
            <a:srgbClr val="FC1C04"/>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AR" altLang="es-AR" baseline="0"/>
              <a:t>e</a:t>
            </a:r>
            <a:r>
              <a:rPr lang="es-AR" altLang="es-AR" baseline="30000"/>
              <a:t>-</a:t>
            </a:r>
            <a:endParaRPr lang="es-ES" altLang="es-AR" baseline="0"/>
          </a:p>
        </p:txBody>
      </p:sp>
      <p:sp>
        <p:nvSpPr>
          <p:cNvPr id="75" name="74 Flecha curvada hacia la izquierda"/>
          <p:cNvSpPr/>
          <p:nvPr/>
        </p:nvSpPr>
        <p:spPr>
          <a:xfrm rot="10963091">
            <a:off x="3876011" y="724078"/>
            <a:ext cx="428628" cy="78581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spTree>
    <p:extLst>
      <p:ext uri="{BB962C8B-B14F-4D97-AF65-F5344CB8AC3E}">
        <p14:creationId xmlns="" xmlns:p14="http://schemas.microsoft.com/office/powerpoint/2010/main" val="28307261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3244"/>
                                        </p:tgtEl>
                                        <p:attrNameLst>
                                          <p:attrName>style.visibility</p:attrName>
                                        </p:attrNameLst>
                                      </p:cBhvr>
                                      <p:to>
                                        <p:strVal val="visible"/>
                                      </p:to>
                                    </p:set>
                                    <p:animEffect transition="in" filter="checkerboard(across)">
                                      <p:cBhvr>
                                        <p:cTn id="7" dur="500"/>
                                        <p:tgtEl>
                                          <p:spTgt spid="93244"/>
                                        </p:tgtEl>
                                      </p:cBhvr>
                                    </p:animEffect>
                                  </p:childTnLst>
                                </p:cTn>
                              </p:par>
                              <p:par>
                                <p:cTn id="8" presetID="5"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heckerboard(across)">
                                      <p:cBhvr>
                                        <p:cTn id="10" dur="500"/>
                                        <p:tgtEl>
                                          <p:spTgt spid="2"/>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93247"/>
                                        </p:tgtEl>
                                        <p:attrNameLst>
                                          <p:attrName>style.visibility</p:attrName>
                                        </p:attrNameLst>
                                      </p:cBhvr>
                                      <p:to>
                                        <p:strVal val="visible"/>
                                      </p:to>
                                    </p:set>
                                    <p:animEffect transition="in" filter="checkerboard(across)">
                                      <p:cBhvr>
                                        <p:cTn id="13" dur="500"/>
                                        <p:tgtEl>
                                          <p:spTgt spid="93247"/>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93252"/>
                                        </p:tgtEl>
                                        <p:attrNameLst>
                                          <p:attrName>style.visibility</p:attrName>
                                        </p:attrNameLst>
                                      </p:cBhvr>
                                      <p:to>
                                        <p:strVal val="visible"/>
                                      </p:to>
                                    </p:set>
                                    <p:animEffect transition="in" filter="checkerboard(across)">
                                      <p:cBhvr>
                                        <p:cTn id="18" dur="500"/>
                                        <p:tgtEl>
                                          <p:spTgt spid="93252"/>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93239"/>
                                        </p:tgtEl>
                                        <p:attrNameLst>
                                          <p:attrName>style.visibility</p:attrName>
                                        </p:attrNameLst>
                                      </p:cBhvr>
                                      <p:to>
                                        <p:strVal val="visible"/>
                                      </p:to>
                                    </p:set>
                                    <p:animEffect transition="in" filter="checkerboard(across)">
                                      <p:cBhvr>
                                        <p:cTn id="21" dur="500"/>
                                        <p:tgtEl>
                                          <p:spTgt spid="93239"/>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93240"/>
                                        </p:tgtEl>
                                        <p:attrNameLst>
                                          <p:attrName>style.visibility</p:attrName>
                                        </p:attrNameLst>
                                      </p:cBhvr>
                                      <p:to>
                                        <p:strVal val="visible"/>
                                      </p:to>
                                    </p:set>
                                    <p:animEffect transition="in" filter="checkerboard(across)">
                                      <p:cBhvr>
                                        <p:cTn id="24" dur="500"/>
                                        <p:tgtEl>
                                          <p:spTgt spid="93240"/>
                                        </p:tgtEl>
                                      </p:cBhvr>
                                    </p:animEffect>
                                  </p:childTnLst>
                                </p:cTn>
                              </p:par>
                              <p:par>
                                <p:cTn id="25" presetID="5" presetClass="entr" presetSubtype="1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checkerboard(across)">
                                      <p:cBhvr>
                                        <p:cTn id="27" dur="500"/>
                                        <p:tgtEl>
                                          <p:spTgt spid="5"/>
                                        </p:tgtEl>
                                      </p:cBhvr>
                                    </p:animEffect>
                                  </p:childTnLst>
                                </p:cTn>
                              </p:par>
                              <p:par>
                                <p:cTn id="28" presetID="5" presetClass="entr" presetSubtype="10" fill="hold" grpId="0" nodeType="withEffect">
                                  <p:stCondLst>
                                    <p:cond delay="0"/>
                                  </p:stCondLst>
                                  <p:childTnLst>
                                    <p:set>
                                      <p:cBhvr>
                                        <p:cTn id="29" dur="1" fill="hold">
                                          <p:stCondLst>
                                            <p:cond delay="0"/>
                                          </p:stCondLst>
                                        </p:cTn>
                                        <p:tgtEl>
                                          <p:spTgt spid="93245"/>
                                        </p:tgtEl>
                                        <p:attrNameLst>
                                          <p:attrName>style.visibility</p:attrName>
                                        </p:attrNameLst>
                                      </p:cBhvr>
                                      <p:to>
                                        <p:strVal val="visible"/>
                                      </p:to>
                                    </p:set>
                                    <p:animEffect transition="in" filter="checkerboard(across)">
                                      <p:cBhvr>
                                        <p:cTn id="30" dur="500"/>
                                        <p:tgtEl>
                                          <p:spTgt spid="93245"/>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 presetClass="entr" presetSubtype="1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checkerboard(across)">
                                      <p:cBhvr>
                                        <p:cTn id="35" dur="500"/>
                                        <p:tgtEl>
                                          <p:spTgt spid="9"/>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93253"/>
                                        </p:tgtEl>
                                        <p:attrNameLst>
                                          <p:attrName>style.visibility</p:attrName>
                                        </p:attrNameLst>
                                      </p:cBhvr>
                                      <p:to>
                                        <p:strVal val="visible"/>
                                      </p:to>
                                    </p:set>
                                    <p:animEffect transition="in" filter="fade">
                                      <p:cBhvr>
                                        <p:cTn id="40" dur="1000"/>
                                        <p:tgtEl>
                                          <p:spTgt spid="93253"/>
                                        </p:tgtEl>
                                      </p:cBhvr>
                                    </p:animEffect>
                                    <p:anim calcmode="lin" valueType="num">
                                      <p:cBhvr>
                                        <p:cTn id="41" dur="1000" fill="hold"/>
                                        <p:tgtEl>
                                          <p:spTgt spid="93253"/>
                                        </p:tgtEl>
                                        <p:attrNameLst>
                                          <p:attrName>ppt_x</p:attrName>
                                        </p:attrNameLst>
                                      </p:cBhvr>
                                      <p:tavLst>
                                        <p:tav tm="0">
                                          <p:val>
                                            <p:strVal val="#ppt_x"/>
                                          </p:val>
                                        </p:tav>
                                        <p:tav tm="100000">
                                          <p:val>
                                            <p:strVal val="#ppt_x"/>
                                          </p:val>
                                        </p:tav>
                                      </p:tavLst>
                                    </p:anim>
                                    <p:anim calcmode="lin" valueType="num">
                                      <p:cBhvr>
                                        <p:cTn id="42" dur="1000" fill="hold"/>
                                        <p:tgtEl>
                                          <p:spTgt spid="93253"/>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93257"/>
                                        </p:tgtEl>
                                        <p:attrNameLst>
                                          <p:attrName>style.visibility</p:attrName>
                                        </p:attrNameLst>
                                      </p:cBhvr>
                                      <p:to>
                                        <p:strVal val="visible"/>
                                      </p:to>
                                    </p:set>
                                    <p:animEffect transition="in" filter="fade">
                                      <p:cBhvr>
                                        <p:cTn id="45" dur="1000"/>
                                        <p:tgtEl>
                                          <p:spTgt spid="93257"/>
                                        </p:tgtEl>
                                      </p:cBhvr>
                                    </p:animEffect>
                                    <p:anim calcmode="lin" valueType="num">
                                      <p:cBhvr>
                                        <p:cTn id="46" dur="1000" fill="hold"/>
                                        <p:tgtEl>
                                          <p:spTgt spid="93257"/>
                                        </p:tgtEl>
                                        <p:attrNameLst>
                                          <p:attrName>ppt_x</p:attrName>
                                        </p:attrNameLst>
                                      </p:cBhvr>
                                      <p:tavLst>
                                        <p:tav tm="0">
                                          <p:val>
                                            <p:strVal val="#ppt_x"/>
                                          </p:val>
                                        </p:tav>
                                        <p:tav tm="100000">
                                          <p:val>
                                            <p:strVal val="#ppt_x"/>
                                          </p:val>
                                        </p:tav>
                                      </p:tavLst>
                                    </p:anim>
                                    <p:anim calcmode="lin" valueType="num">
                                      <p:cBhvr>
                                        <p:cTn id="47" dur="1000" fill="hold"/>
                                        <p:tgtEl>
                                          <p:spTgt spid="93257"/>
                                        </p:tgtEl>
                                        <p:attrNameLst>
                                          <p:attrName>ppt_y</p:attrName>
                                        </p:attrNameLst>
                                      </p:cBhvr>
                                      <p:tavLst>
                                        <p:tav tm="0">
                                          <p:val>
                                            <p:strVal val="#ppt_y+.1"/>
                                          </p:val>
                                        </p:tav>
                                        <p:tav tm="100000">
                                          <p:val>
                                            <p:strVal val="#ppt_y"/>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5" presetClass="entr" presetSubtype="10" fill="hold" grpId="0" nodeType="clickEffect">
                                  <p:stCondLst>
                                    <p:cond delay="0"/>
                                  </p:stCondLst>
                                  <p:childTnLst>
                                    <p:set>
                                      <p:cBhvr>
                                        <p:cTn id="51" dur="1" fill="hold">
                                          <p:stCondLst>
                                            <p:cond delay="0"/>
                                          </p:stCondLst>
                                        </p:cTn>
                                        <p:tgtEl>
                                          <p:spTgt spid="93248"/>
                                        </p:tgtEl>
                                        <p:attrNameLst>
                                          <p:attrName>style.visibility</p:attrName>
                                        </p:attrNameLst>
                                      </p:cBhvr>
                                      <p:to>
                                        <p:strVal val="visible"/>
                                      </p:to>
                                    </p:set>
                                    <p:animEffect transition="in" filter="checkerboard(across)">
                                      <p:cBhvr>
                                        <p:cTn id="52" dur="500"/>
                                        <p:tgtEl>
                                          <p:spTgt spid="93248"/>
                                        </p:tgtEl>
                                      </p:cBhvr>
                                    </p:animEffect>
                                  </p:childTnLst>
                                </p:cTn>
                              </p:par>
                              <p:par>
                                <p:cTn id="53" presetID="5" presetClass="entr" presetSubtype="10" fill="hold" nodeType="with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checkerboard(across)">
                                      <p:cBhvr>
                                        <p:cTn id="55" dur="500"/>
                                        <p:tgtEl>
                                          <p:spTgt spid="8"/>
                                        </p:tgtEl>
                                      </p:cBhvr>
                                    </p:animEffect>
                                  </p:childTnLst>
                                </p:cTn>
                              </p:par>
                              <p:par>
                                <p:cTn id="56" presetID="5" presetClass="entr" presetSubtype="10" fill="hold" grpId="0" nodeType="withEffect">
                                  <p:stCondLst>
                                    <p:cond delay="0"/>
                                  </p:stCondLst>
                                  <p:childTnLst>
                                    <p:set>
                                      <p:cBhvr>
                                        <p:cTn id="57" dur="1" fill="hold">
                                          <p:stCondLst>
                                            <p:cond delay="0"/>
                                          </p:stCondLst>
                                        </p:cTn>
                                        <p:tgtEl>
                                          <p:spTgt spid="93256"/>
                                        </p:tgtEl>
                                        <p:attrNameLst>
                                          <p:attrName>style.visibility</p:attrName>
                                        </p:attrNameLst>
                                      </p:cBhvr>
                                      <p:to>
                                        <p:strVal val="visible"/>
                                      </p:to>
                                    </p:set>
                                    <p:animEffect transition="in" filter="checkerboard(across)">
                                      <p:cBhvr>
                                        <p:cTn id="58" dur="500"/>
                                        <p:tgtEl>
                                          <p:spTgt spid="93256"/>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5" presetClass="entr" presetSubtype="10" fill="hold" grpId="0" nodeType="clickEffect">
                                  <p:stCondLst>
                                    <p:cond delay="0"/>
                                  </p:stCondLst>
                                  <p:childTnLst>
                                    <p:set>
                                      <p:cBhvr>
                                        <p:cTn id="62" dur="1" fill="hold">
                                          <p:stCondLst>
                                            <p:cond delay="0"/>
                                          </p:stCondLst>
                                        </p:cTn>
                                        <p:tgtEl>
                                          <p:spTgt spid="93246"/>
                                        </p:tgtEl>
                                        <p:attrNameLst>
                                          <p:attrName>style.visibility</p:attrName>
                                        </p:attrNameLst>
                                      </p:cBhvr>
                                      <p:to>
                                        <p:strVal val="visible"/>
                                      </p:to>
                                    </p:set>
                                    <p:animEffect transition="in" filter="checkerboard(across)">
                                      <p:cBhvr>
                                        <p:cTn id="63" dur="500"/>
                                        <p:tgtEl>
                                          <p:spTgt spid="93246"/>
                                        </p:tgtEl>
                                      </p:cBhvr>
                                    </p:animEffect>
                                  </p:childTnLst>
                                </p:cTn>
                              </p:par>
                              <p:par>
                                <p:cTn id="64" presetID="5" presetClass="entr" presetSubtype="10" fill="hold" nodeType="withEffect">
                                  <p:stCondLst>
                                    <p:cond delay="0"/>
                                  </p:stCondLst>
                                  <p:childTnLst>
                                    <p:set>
                                      <p:cBhvr>
                                        <p:cTn id="65" dur="1" fill="hold">
                                          <p:stCondLst>
                                            <p:cond delay="0"/>
                                          </p:stCondLst>
                                        </p:cTn>
                                        <p:tgtEl>
                                          <p:spTgt spid="3"/>
                                        </p:tgtEl>
                                        <p:attrNameLst>
                                          <p:attrName>style.visibility</p:attrName>
                                        </p:attrNameLst>
                                      </p:cBhvr>
                                      <p:to>
                                        <p:strVal val="visible"/>
                                      </p:to>
                                    </p:set>
                                    <p:animEffect transition="in" filter="checkerboard(across)">
                                      <p:cBhvr>
                                        <p:cTn id="66" dur="500"/>
                                        <p:tgtEl>
                                          <p:spTgt spid="3"/>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2" presetClass="entr" presetSubtype="4" fill="hold" grpId="0" nodeType="clickEffect">
                                  <p:stCondLst>
                                    <p:cond delay="0"/>
                                  </p:stCondLst>
                                  <p:childTnLst>
                                    <p:set>
                                      <p:cBhvr>
                                        <p:cTn id="70" dur="1" fill="hold">
                                          <p:stCondLst>
                                            <p:cond delay="0"/>
                                          </p:stCondLst>
                                        </p:cTn>
                                        <p:tgtEl>
                                          <p:spTgt spid="93255"/>
                                        </p:tgtEl>
                                        <p:attrNameLst>
                                          <p:attrName>style.visibility</p:attrName>
                                        </p:attrNameLst>
                                      </p:cBhvr>
                                      <p:to>
                                        <p:strVal val="visible"/>
                                      </p:to>
                                    </p:set>
                                    <p:animEffect transition="in" filter="wipe(down)">
                                      <p:cBhvr>
                                        <p:cTn id="71" dur="500"/>
                                        <p:tgtEl>
                                          <p:spTgt spid="93255"/>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93254"/>
                                        </p:tgtEl>
                                        <p:attrNameLst>
                                          <p:attrName>style.visibility</p:attrName>
                                        </p:attrNameLst>
                                      </p:cBhvr>
                                      <p:to>
                                        <p:strVal val="visible"/>
                                      </p:to>
                                    </p:set>
                                    <p:animEffect transition="in" filter="wipe(down)">
                                      <p:cBhvr>
                                        <p:cTn id="76" dur="500"/>
                                        <p:tgtEl>
                                          <p:spTgt spid="93254"/>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3" presetClass="entr" presetSubtype="10" fill="hold" grpId="0" nodeType="clickEffect">
                                  <p:stCondLst>
                                    <p:cond delay="0"/>
                                  </p:stCondLst>
                                  <p:childTnLst>
                                    <p:set>
                                      <p:cBhvr>
                                        <p:cTn id="80" dur="1" fill="hold">
                                          <p:stCondLst>
                                            <p:cond delay="0"/>
                                          </p:stCondLst>
                                        </p:cTn>
                                        <p:tgtEl>
                                          <p:spTgt spid="93293"/>
                                        </p:tgtEl>
                                        <p:attrNameLst>
                                          <p:attrName>style.visibility</p:attrName>
                                        </p:attrNameLst>
                                      </p:cBhvr>
                                      <p:to>
                                        <p:strVal val="visible"/>
                                      </p:to>
                                    </p:set>
                                    <p:animEffect transition="in" filter="blinds(horizontal)">
                                      <p:cBhvr>
                                        <p:cTn id="81" dur="500"/>
                                        <p:tgtEl>
                                          <p:spTgt spid="93293"/>
                                        </p:tgtEl>
                                      </p:cBhvr>
                                    </p:animEffect>
                                  </p:childTnLst>
                                </p:cTn>
                              </p:par>
                            </p:childTnLst>
                          </p:cTn>
                        </p:par>
                      </p:childTnLst>
                    </p:cTn>
                  </p:par>
                  <p:par>
                    <p:cTn id="82" fill="hold" nodeType="clickPar">
                      <p:stCondLst>
                        <p:cond delay="indefinite"/>
                      </p:stCondLst>
                      <p:childTnLst>
                        <p:par>
                          <p:cTn id="83" fill="hold" nodeType="withGroup">
                            <p:stCondLst>
                              <p:cond delay="0"/>
                            </p:stCondLst>
                            <p:childTnLst>
                              <p:par>
                                <p:cTn id="84" presetID="0" presetClass="path" presetSubtype="0" accel="50000" decel="50000" fill="hold" grpId="1" nodeType="clickEffect">
                                  <p:stCondLst>
                                    <p:cond delay="0"/>
                                  </p:stCondLst>
                                  <p:childTnLst>
                                    <p:animMotion origin="layout" path="M 0 0 C -0.00139 0.08704 -0.00278 0.17408 0.01042 0.21667 C 0.02361 0.25926 0.03819 0.24769 0.07917 0.25556 C 0.12014 0.26343 0.20104 0.26111 0.25625 0.26389 C 0.31146 0.26667 0.36319 0.27083 0.41042 0.27222 C 0.45764 0.27361 0.51076 0.27269 0.53958 0.27222 C 0.5684 0.27176 0.5691 0.27083 0.58333 0.26945 C 0.59757 0.26806 0.61319 0.26482 0.625 0.26389 C 0.63681 0.26296 0.64931 0.25833 0.65417 0.26389 C 0.65903 0.26945 0.65417 0.28148 0.65417 0.29722 C 0.65417 0.31296 0.65486 0.33333 0.65417 0.35833 C 0.65347 0.38333 0.65104 0.42083 0.65 0.44722 C 0.64896 0.47361 0.64861 0.49537 0.64792 0.51667 C 0.64722 0.53796 0.64097 0.56065 0.64583 0.575 C 0.65069 0.58935 0.65729 0.58704 0.67708 0.60278 C 0.69688 0.61852 0.75069 0.65833 0.76458 0.66945 " pathEditMode="relative" ptsTypes="aaaaaaaaaaaaaaaA">
                                      <p:cBhvr>
                                        <p:cTn id="85" dur="5000" fill="hold"/>
                                        <p:tgtEl>
                                          <p:spTgt spid="93293"/>
                                        </p:tgtEl>
                                        <p:attrNameLst>
                                          <p:attrName>ppt_x</p:attrName>
                                          <p:attrName>ppt_y</p:attrName>
                                        </p:attrNameLst>
                                      </p:cBhvr>
                                    </p:animMotion>
                                  </p:childTnLst>
                                </p:cTn>
                              </p:par>
                            </p:childTnLst>
                          </p:cTn>
                        </p:par>
                      </p:childTnLst>
                    </p:cTn>
                  </p:par>
                  <p:par>
                    <p:cTn id="86" fill="hold" nodeType="clickPar">
                      <p:stCondLst>
                        <p:cond delay="indefinite"/>
                      </p:stCondLst>
                      <p:childTnLst>
                        <p:par>
                          <p:cTn id="87" fill="hold" nodeType="withGroup">
                            <p:stCondLst>
                              <p:cond delay="0"/>
                            </p:stCondLst>
                            <p:childTnLst>
                              <p:par>
                                <p:cTn id="88" presetID="8" presetClass="entr" presetSubtype="16" fill="hold" grpId="0" nodeType="clickEffect">
                                  <p:stCondLst>
                                    <p:cond delay="0"/>
                                  </p:stCondLst>
                                  <p:childTnLst>
                                    <p:set>
                                      <p:cBhvr>
                                        <p:cTn id="89" dur="1" fill="hold">
                                          <p:stCondLst>
                                            <p:cond delay="0"/>
                                          </p:stCondLst>
                                        </p:cTn>
                                        <p:tgtEl>
                                          <p:spTgt spid="93294"/>
                                        </p:tgtEl>
                                        <p:attrNameLst>
                                          <p:attrName>style.visibility</p:attrName>
                                        </p:attrNameLst>
                                      </p:cBhvr>
                                      <p:to>
                                        <p:strVal val="visible"/>
                                      </p:to>
                                    </p:set>
                                    <p:animEffect transition="in" filter="diamond(in)">
                                      <p:cBhvr>
                                        <p:cTn id="90" dur="2000"/>
                                        <p:tgtEl>
                                          <p:spTgt spid="93294"/>
                                        </p:tgtEl>
                                      </p:cBhvr>
                                    </p:animEffect>
                                  </p:childTnLst>
                                </p:cTn>
                              </p:par>
                            </p:childTnLst>
                          </p:cTn>
                        </p:par>
                      </p:childTnLst>
                    </p:cTn>
                  </p:par>
                  <p:par>
                    <p:cTn id="91" fill="hold" nodeType="clickPar">
                      <p:stCondLst>
                        <p:cond delay="indefinite"/>
                      </p:stCondLst>
                      <p:childTnLst>
                        <p:par>
                          <p:cTn id="92" fill="hold" nodeType="withGroup">
                            <p:stCondLst>
                              <p:cond delay="0"/>
                            </p:stCondLst>
                            <p:childTnLst>
                              <p:par>
                                <p:cTn id="93" presetID="3" presetClass="entr" presetSubtype="10" fill="hold" grpId="0" nodeType="clickEffect">
                                  <p:stCondLst>
                                    <p:cond delay="0"/>
                                  </p:stCondLst>
                                  <p:childTnLst>
                                    <p:set>
                                      <p:cBhvr>
                                        <p:cTn id="94" dur="1" fill="hold">
                                          <p:stCondLst>
                                            <p:cond delay="0"/>
                                          </p:stCondLst>
                                        </p:cTn>
                                        <p:tgtEl>
                                          <p:spTgt spid="93313"/>
                                        </p:tgtEl>
                                        <p:attrNameLst>
                                          <p:attrName>style.visibility</p:attrName>
                                        </p:attrNameLst>
                                      </p:cBhvr>
                                      <p:to>
                                        <p:strVal val="visible"/>
                                      </p:to>
                                    </p:set>
                                    <p:animEffect transition="in" filter="blinds(horizontal)">
                                      <p:cBhvr>
                                        <p:cTn id="95" dur="500"/>
                                        <p:tgtEl>
                                          <p:spTgt spid="93313"/>
                                        </p:tgtEl>
                                      </p:cBhvr>
                                    </p:animEffect>
                                  </p:childTnLst>
                                </p:cTn>
                              </p:par>
                            </p:childTnLst>
                          </p:cTn>
                        </p:par>
                      </p:childTnLst>
                    </p:cTn>
                  </p:par>
                  <p:par>
                    <p:cTn id="96" fill="hold" nodeType="clickPar">
                      <p:stCondLst>
                        <p:cond delay="indefinite"/>
                      </p:stCondLst>
                      <p:childTnLst>
                        <p:par>
                          <p:cTn id="97" fill="hold" nodeType="withGroup">
                            <p:stCondLst>
                              <p:cond delay="0"/>
                            </p:stCondLst>
                            <p:childTnLst>
                              <p:par>
                                <p:cTn id="98" presetID="0" presetClass="path" presetSubtype="0" accel="50000" decel="50000" fill="hold" grpId="1" nodeType="clickEffect">
                                  <p:stCondLst>
                                    <p:cond delay="0"/>
                                  </p:stCondLst>
                                  <p:childTnLst>
                                    <p:animMotion origin="layout" path="M -0.00087 -1.85185E-6 C -0.00191 0.09259 -0.00277 0.18542 0.00695 0.23102 C 0.01667 0.27639 0.02743 0.26412 0.05764 0.27246 C 0.08785 0.28079 0.1474 0.27824 0.1882 0.28125 C 0.22882 0.28426 0.26702 0.28866 0.30174 0.29028 C 0.33663 0.29167 0.37587 0.29074 0.39705 0.29028 C 0.41823 0.28959 0.41875 0.28866 0.42934 0.28727 C 0.43976 0.28565 0.45139 0.28218 0.46007 0.28125 C 0.46875 0.28033 0.47795 0.27546 0.4816 0.28125 C 0.48507 0.28727 0.4816 0.3 0.4816 0.3169 C 0.4816 0.33357 0.48212 0.35533 0.4816 0.38195 C 0.48108 0.40857 0.47917 0.44861 0.47848 0.47685 C 0.47761 0.50486 0.47743 0.52824 0.47691 0.55093 C 0.47639 0.57361 0.47188 0.59769 0.47535 0.61296 C 0.479 0.62847 0.48386 0.62593 0.49844 0.64259 C 0.51302 0.65949 0.55278 0.70185 0.56302 0.71389 " pathEditMode="relative" rAng="0" ptsTypes="aaaaaaaaaaaaaaaA">
                                      <p:cBhvr>
                                        <p:cTn id="99" dur="5000" fill="hold"/>
                                        <p:tgtEl>
                                          <p:spTgt spid="93313"/>
                                        </p:tgtEl>
                                        <p:attrNameLst>
                                          <p:attrName>ppt_x</p:attrName>
                                          <p:attrName>ppt_y</p:attrName>
                                        </p:attrNameLst>
                                      </p:cBhvr>
                                      <p:rCtr x="28090" y="3569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57" grpId="0"/>
      <p:bldP spid="93245" grpId="0" animBg="1"/>
      <p:bldP spid="93246" grpId="0" animBg="1"/>
      <p:bldP spid="93248" grpId="0" animBg="1"/>
      <p:bldP spid="93253" grpId="0" animBg="1"/>
      <p:bldP spid="93254" grpId="0" animBg="1"/>
      <p:bldP spid="93255" grpId="0"/>
      <p:bldP spid="93256" grpId="0"/>
      <p:bldP spid="93239" grpId="0" animBg="1"/>
      <p:bldP spid="93240" grpId="0" animBg="1"/>
      <p:bldP spid="93244" grpId="0" animBg="1"/>
      <p:bldP spid="93247" grpId="0" animBg="1"/>
      <p:bldP spid="93252" grpId="0" animBg="1"/>
      <p:bldP spid="93293" grpId="0" animBg="1"/>
      <p:bldP spid="93293" grpId="1" animBg="1"/>
      <p:bldP spid="93294" grpId="0" animBg="1"/>
      <p:bldP spid="93313" grpId="0" animBg="1"/>
      <p:bldP spid="93313"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cboxPhoto" descr="cap13-8"/>
          <p:cNvPicPr>
            <a:picLocks noChangeAspect="1" noChangeArrowheads="1"/>
          </p:cNvPicPr>
          <p:nvPr/>
        </p:nvPicPr>
        <p:blipFill>
          <a:blip r:embed="rId3">
            <a:lum bright="-6000" contrast="24000"/>
            <a:grayscl/>
          </a:blip>
          <a:srcRect t="3885"/>
          <a:stretch>
            <a:fillRect/>
          </a:stretch>
        </p:blipFill>
        <p:spPr bwMode="auto">
          <a:xfrm>
            <a:off x="202772" y="796501"/>
            <a:ext cx="8726946" cy="4775639"/>
          </a:xfrm>
          <a:prstGeom prst="rect">
            <a:avLst/>
          </a:prstGeom>
          <a:noFill/>
          <a:ln w="9525">
            <a:solidFill>
              <a:srgbClr val="BD038C"/>
            </a:solidFill>
            <a:miter lim="800000"/>
            <a:headEnd/>
            <a:tailEnd/>
          </a:ln>
        </p:spPr>
      </p:pic>
      <p:sp>
        <p:nvSpPr>
          <p:cNvPr id="7" name="6 CuadroTexto"/>
          <p:cNvSpPr txBox="1"/>
          <p:nvPr/>
        </p:nvSpPr>
        <p:spPr>
          <a:xfrm>
            <a:off x="214282" y="5647813"/>
            <a:ext cx="8715435" cy="1138773"/>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pPr algn="ctr"/>
            <a:r>
              <a:rPr lang="es-AR" sz="3200" b="1" dirty="0" smtClean="0"/>
              <a:t>Cadena de Transporte de Electrones</a:t>
            </a:r>
            <a:endParaRPr lang="es-AR" sz="3200" b="1" dirty="0"/>
          </a:p>
          <a:p>
            <a:pPr algn="ctr"/>
            <a:r>
              <a:rPr lang="es-AR" dirty="0" smtClean="0"/>
              <a:t>Feduchi, Blasco, Romero, Yañez. Bioquímica. 1° Edición</a:t>
            </a:r>
          </a:p>
          <a:p>
            <a:endParaRPr lang="es-AR" dirty="0"/>
          </a:p>
        </p:txBody>
      </p:sp>
      <p:sp>
        <p:nvSpPr>
          <p:cNvPr id="4" name="3 Rectángulo redondeado"/>
          <p:cNvSpPr/>
          <p:nvPr/>
        </p:nvSpPr>
        <p:spPr>
          <a:xfrm>
            <a:off x="428596" y="785794"/>
            <a:ext cx="2000264" cy="100013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5" name="4 Elipse"/>
          <p:cNvSpPr/>
          <p:nvPr/>
        </p:nvSpPr>
        <p:spPr>
          <a:xfrm>
            <a:off x="2143108" y="3143248"/>
            <a:ext cx="857256" cy="1000132"/>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6" name="5 Rectángulo redondeado"/>
          <p:cNvSpPr/>
          <p:nvPr/>
        </p:nvSpPr>
        <p:spPr>
          <a:xfrm>
            <a:off x="5000628" y="785794"/>
            <a:ext cx="2214578" cy="1000132"/>
          </a:xfrm>
          <a:prstGeom prst="roundRect">
            <a:avLst/>
          </a:prstGeom>
          <a:noFill/>
          <a:ln w="38100">
            <a:solidFill>
              <a:srgbClr val="5A0E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8" name="7 Rectángulo redondeado"/>
          <p:cNvSpPr/>
          <p:nvPr/>
        </p:nvSpPr>
        <p:spPr>
          <a:xfrm>
            <a:off x="2571736" y="785794"/>
            <a:ext cx="2214578" cy="1000132"/>
          </a:xfrm>
          <a:prstGeom prst="round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9" name="8 Rectángulo redondeado"/>
          <p:cNvSpPr/>
          <p:nvPr/>
        </p:nvSpPr>
        <p:spPr>
          <a:xfrm>
            <a:off x="7358082" y="785794"/>
            <a:ext cx="1500198" cy="928694"/>
          </a:xfrm>
          <a:prstGeom prst="roundRect">
            <a:avLst/>
          </a:prstGeom>
          <a:noFill/>
          <a:ln w="381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1" name="10 Elipse"/>
          <p:cNvSpPr/>
          <p:nvPr/>
        </p:nvSpPr>
        <p:spPr>
          <a:xfrm>
            <a:off x="4071934" y="3071810"/>
            <a:ext cx="928694" cy="1143008"/>
          </a:xfrm>
          <a:prstGeom prst="ellipse">
            <a:avLst/>
          </a:prstGeom>
          <a:noFill/>
          <a:ln w="34925">
            <a:solidFill>
              <a:srgbClr val="5A0E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11 Elipse"/>
          <p:cNvSpPr/>
          <p:nvPr/>
        </p:nvSpPr>
        <p:spPr>
          <a:xfrm>
            <a:off x="3000364" y="3857628"/>
            <a:ext cx="571504" cy="642942"/>
          </a:xfrm>
          <a:prstGeom prst="ellipse">
            <a:avLst/>
          </a:prstGeom>
          <a:noFill/>
          <a:ln w="444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3" name="12 Elipse"/>
          <p:cNvSpPr/>
          <p:nvPr/>
        </p:nvSpPr>
        <p:spPr>
          <a:xfrm>
            <a:off x="6143636" y="3214686"/>
            <a:ext cx="1071570" cy="1081094"/>
          </a:xfrm>
          <a:prstGeom prst="ellipse">
            <a:avLst/>
          </a:prstGeom>
          <a:noFill/>
          <a:ln w="34925">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4" name="13 Rectángulo redondeado"/>
          <p:cNvSpPr/>
          <p:nvPr/>
        </p:nvSpPr>
        <p:spPr>
          <a:xfrm>
            <a:off x="5000628" y="2000240"/>
            <a:ext cx="1285884" cy="35719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5" name="14 Rectángulo redondeado"/>
          <p:cNvSpPr/>
          <p:nvPr/>
        </p:nvSpPr>
        <p:spPr>
          <a:xfrm>
            <a:off x="3000364" y="2428868"/>
            <a:ext cx="1285884" cy="357190"/>
          </a:xfrm>
          <a:prstGeom prst="roundRect">
            <a:avLst/>
          </a:prstGeom>
          <a:noFill/>
          <a:ln w="38100">
            <a:solidFill>
              <a:srgbClr val="B90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6" name="15 Elipse"/>
          <p:cNvSpPr/>
          <p:nvPr/>
        </p:nvSpPr>
        <p:spPr>
          <a:xfrm>
            <a:off x="1214414" y="4071942"/>
            <a:ext cx="500066" cy="428628"/>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7" name="16 Elipse"/>
          <p:cNvSpPr/>
          <p:nvPr/>
        </p:nvSpPr>
        <p:spPr>
          <a:xfrm>
            <a:off x="3143240" y="4857760"/>
            <a:ext cx="500066" cy="428628"/>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2" presetClass="entr" presetSubtype="4"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additive="base">
                                        <p:cTn id="9" dur="500" fill="hold"/>
                                        <p:tgtEl>
                                          <p:spTgt spid="5"/>
                                        </p:tgtEl>
                                        <p:attrNameLst>
                                          <p:attrName>ppt_x</p:attrName>
                                        </p:attrNameLst>
                                      </p:cBhvr>
                                      <p:tavLst>
                                        <p:tav tm="0">
                                          <p:val>
                                            <p:strVal val="#ppt_x"/>
                                          </p:val>
                                        </p:tav>
                                        <p:tav tm="100000">
                                          <p:val>
                                            <p:strVal val="#ppt_x"/>
                                          </p:val>
                                        </p:tav>
                                      </p:tavLst>
                                    </p:anim>
                                    <p:anim calcmode="lin" valueType="num">
                                      <p:cBhvr additive="base">
                                        <p:cTn id="1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2" presetClass="entr" presetSubtype="4"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2" presetClass="entr" presetSubtype="4"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fill="hold"/>
                                        <p:tgtEl>
                                          <p:spTgt spid="14"/>
                                        </p:tgtEl>
                                        <p:attrNameLst>
                                          <p:attrName>ppt_x</p:attrName>
                                        </p:attrNameLst>
                                      </p:cBhvr>
                                      <p:tavLst>
                                        <p:tav tm="0">
                                          <p:val>
                                            <p:strVal val="#ppt_x"/>
                                          </p:val>
                                        </p:tav>
                                        <p:tav tm="100000">
                                          <p:val>
                                            <p:strVal val="#ppt_x"/>
                                          </p:val>
                                        </p:tav>
                                      </p:tavLst>
                                    </p:anim>
                                    <p:anim calcmode="lin" valueType="num">
                                      <p:cBhvr additive="base">
                                        <p:cTn id="4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0" presetClass="path" presetSubtype="0" accel="50000" decel="50000" fill="hold" grpId="1" nodeType="clickEffect">
                                  <p:stCondLst>
                                    <p:cond delay="0"/>
                                  </p:stCondLst>
                                  <p:childTnLst>
                                    <p:animMotion origin="layout" path="M 0 0 C 0.00607 -0.00255 0.0085 -0.00625 0.01336 -0.01111 C 0.02031 -0.01805 0.02743 -0.02361 0.03506 -0.0287 C 0.04097 -0.03704 0.0434 -0.04167 0.04496 -0.05324 C 0.04635 -0.0743 0.04496 -0.09213 0.06163 -0.1 C 0.07135 -0.11805 0.09079 -0.12593 0.10677 -0.1287 C 0.12118 -0.13542 0.13489 -0.1419 0.15 -0.14444 C 0.15972 -0.14838 0.16996 -0.14838 0.18003 -0.15093 C 0.19166 -0.15023 0.20347 -0.15023 0.2151 -0.14884 C 0.22031 -0.14838 0.22656 -0.14352 0.23177 -0.14213 C 0.24201 -0.13935 0.24531 -0.13935 0.25677 -0.13773 C 0.25954 -0.13704 0.26232 -0.13588 0.2651 -0.13542 C 0.27066 -0.13449 0.27621 -0.13472 0.28177 -0.13333 C 0.29566 -0.12986 0.29843 -0.12662 0.3151 -0.1243 C 0.33819 -0.11435 0.36753 -0.10764 0.38506 -0.13102 C 0.38871 -0.14583 0.3875 -0.16227 0.39166 -0.17546 C 0.39774 -0.19468 0.42847 -0.19977 0.44166 -0.20208 C 0.48368 -0.19907 0.45816 -0.20231 0.48003 -0.19329 C 0.48993 -0.18472 0.50017 -0.18241 0.51145 -0.17986 C 0.52118 -0.17153 0.52465 -0.16736 0.53506 -0.16435 C 0.54774 -0.14213 0.54687 -0.1125 0.55173 -0.08657 C 0.55434 -0.07245 0.55677 -0.05509 0.56163 -0.04213 C 0.56944 -0.0213 0.57343 -0.01273 0.57343 0.01111 " pathEditMode="relative" ptsTypes="ffffffffffffffffffffffA">
                                      <p:cBhvr>
                                        <p:cTn id="54" dur="5000" fill="hold"/>
                                        <p:tgtEl>
                                          <p:spTgt spid="16"/>
                                        </p:tgtEl>
                                        <p:attrNameLst>
                                          <p:attrName>ppt_x</p:attrName>
                                          <p:attrName>ppt_y</p:attrName>
                                        </p:attrNameLst>
                                      </p:cBhvr>
                                    </p:animMotion>
                                  </p:childTnLst>
                                </p:cTn>
                              </p:par>
                            </p:childTnLst>
                          </p:cTn>
                        </p:par>
                      </p:childTnLst>
                    </p:cTn>
                  </p:par>
                  <p:par>
                    <p:cTn id="55" fill="hold">
                      <p:stCondLst>
                        <p:cond delay="indefinite"/>
                      </p:stCondLst>
                      <p:childTnLst>
                        <p:par>
                          <p:cTn id="56" fill="hold">
                            <p:stCondLst>
                              <p:cond delay="0"/>
                            </p:stCondLst>
                            <p:childTnLst>
                              <p:par>
                                <p:cTn id="57" presetID="4" presetClass="exit" presetSubtype="16" fill="hold" grpId="2" nodeType="clickEffect">
                                  <p:stCondLst>
                                    <p:cond delay="0"/>
                                  </p:stCondLst>
                                  <p:childTnLst>
                                    <p:animEffect transition="out" filter="box(in)">
                                      <p:cBhvr>
                                        <p:cTn id="58" dur="500"/>
                                        <p:tgtEl>
                                          <p:spTgt spid="16"/>
                                        </p:tgtEl>
                                      </p:cBhvr>
                                    </p:animEffect>
                                    <p:set>
                                      <p:cBhvr>
                                        <p:cTn id="59" dur="1" fill="hold">
                                          <p:stCondLst>
                                            <p:cond delay="499"/>
                                          </p:stCondLst>
                                        </p:cTn>
                                        <p:tgtEl>
                                          <p:spTgt spid="16"/>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17"/>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0" presetClass="path" presetSubtype="0" accel="50000" decel="50000" fill="hold" grpId="1" nodeType="clickEffect">
                                  <p:stCondLst>
                                    <p:cond delay="0"/>
                                  </p:stCondLst>
                                  <p:childTnLst>
                                    <p:animMotion origin="layout" path="M 0 0 C -0.00312 -0.01273 -0.00625 -0.02477 -0.00833 -0.03773 C -0.00781 -0.08657 -0.00763 -0.13565 -0.00659 -0.18449 C -0.00642 -0.19537 -0.00069 -0.20509 0.00348 -0.21342 C 0.00452 -0.21551 0.00677 -0.21991 0.00677 -0.21991 C 0.0073 -0.22291 0.00712 -0.22639 0.00834 -0.22893 C 0.01198 -0.23634 0.02431 -0.2375 0.03004 -0.24004 C 0.03386 -0.23935 0.03785 -0.23935 0.04167 -0.23773 C 0.04358 -0.23703 0.0448 -0.23426 0.04671 -0.23333 C 0.05469 -0.22986 0.06355 -0.22801 0.07171 -0.22453 C 0.07639 -0.21805 0.07344 -0.2206 0.08004 -0.21782 C 0.08334 -0.21643 0.09011 -0.21342 0.09011 -0.21342 C 0.09757 -0.20347 0.10643 -0.18889 0.11667 -0.18449 C 0.12396 -0.17801 0.1316 -0.17338 0.14011 -0.17106 C 0.154 -0.17176 0.16789 -0.17129 0.18177 -0.17338 C 0.18612 -0.17407 0.1882 -0.18078 0.19011 -0.18449 C 0.19792 -0.19907 0.20296 -0.21435 0.21007 -0.22893 C 0.21146 -0.23727 0.21094 -0.25324 0.21511 -0.25995 C 0.21962 -0.26713 0.22605 -0.26921 0.23177 -0.27338 C 0.24375 -0.28217 0.24653 -0.28518 0.26007 -0.28889 C 0.27674 -0.28819 0.29341 -0.28866 0.31007 -0.28657 C 0.31511 -0.28588 0.32066 -0.27129 0.32171 -0.26898 C 0.33091 -0.25069 0.32657 -0.23819 0.34167 -0.22453 C 0.34289 -0.22153 0.34375 -0.21828 0.34514 -0.21551 C 0.34653 -0.21296 0.34896 -0.21157 0.35 -0.20879 C 0.35122 -0.20532 0.3507 -0.20116 0.35174 -0.19768 C 0.35278 -0.19375 0.35625 -0.18958 0.35834 -0.18657 C 0.3625 -0.17083 0.3599 -0.17731 0.36511 -0.16666 C 0.36615 -0.16227 0.3665 -0.15717 0.36841 -0.15324 C 0.36945 -0.15116 0.37084 -0.14907 0.37171 -0.14676 C 0.37518 -0.13773 0.37587 -0.12847 0.38004 -0.11991 C 0.38264 -0.10717 0.38698 -0.09282 0.38837 -0.08009 C 0.39028 -0.06273 0.38837 -0.06921 0.39167 -0.05995 " pathEditMode="relative" ptsTypes="ffffffffffffffffffffffffffffffffA">
                                      <p:cBhvr>
                                        <p:cTn id="67" dur="5000" fill="hold"/>
                                        <p:tgtEl>
                                          <p:spTgt spid="1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animBg="1"/>
      <p:bldP spid="11" grpId="0" animBg="1"/>
      <p:bldP spid="12" grpId="0" animBg="1"/>
      <p:bldP spid="13" grpId="0" animBg="1"/>
      <p:bldP spid="14" grpId="0" animBg="1"/>
      <p:bldP spid="15" grpId="0" animBg="1"/>
      <p:bldP spid="16" grpId="0" animBg="1"/>
      <p:bldP spid="16" grpId="1" animBg="1"/>
      <p:bldP spid="16" grpId="2" animBg="1"/>
      <p:bldP spid="17" grpId="0" animBg="1"/>
      <p:bldP spid="17"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4"/>
          <p:cNvSpPr>
            <a:spLocks noGrp="1" noChangeArrowheads="1"/>
          </p:cNvSpPr>
          <p:nvPr>
            <p:ph type="title"/>
          </p:nvPr>
        </p:nvSpPr>
        <p:spPr>
          <a:xfrm>
            <a:off x="468313" y="260350"/>
            <a:ext cx="8229600" cy="1143000"/>
          </a:xfrm>
          <a:gradFill rotWithShape="1">
            <a:gsLst>
              <a:gs pos="0">
                <a:srgbClr val="716E02"/>
              </a:gs>
              <a:gs pos="50000">
                <a:srgbClr val="F4EE04"/>
              </a:gs>
              <a:gs pos="100000">
                <a:srgbClr val="716E02"/>
              </a:gs>
            </a:gsLst>
            <a:lin ang="5400000" scaled="1"/>
          </a:gradFill>
          <a:ln>
            <a:solidFill>
              <a:schemeClr val="tx1"/>
            </a:solidFill>
          </a:ln>
        </p:spPr>
        <p:txBody>
          <a:bodyPr/>
          <a:lstStyle/>
          <a:p>
            <a:pPr eaLnBrk="1" hangingPunct="1"/>
            <a:r>
              <a:rPr lang="es-ES" sz="3200" b="1" smtClean="0"/>
              <a:t>REACCIONES DEL COMPLEJO I</a:t>
            </a:r>
          </a:p>
        </p:txBody>
      </p:sp>
      <p:sp>
        <p:nvSpPr>
          <p:cNvPr id="55302" name="Text Box 6"/>
          <p:cNvSpPr txBox="1">
            <a:spLocks noChangeArrowheads="1"/>
          </p:cNvSpPr>
          <p:nvPr/>
        </p:nvSpPr>
        <p:spPr bwMode="auto">
          <a:xfrm>
            <a:off x="1042988" y="4221163"/>
            <a:ext cx="7345362" cy="519112"/>
          </a:xfrm>
          <a:prstGeom prst="rect">
            <a:avLst/>
          </a:prstGeom>
          <a:solidFill>
            <a:srgbClr val="FBFDA1"/>
          </a:solidFill>
          <a:ln w="9525">
            <a:noFill/>
            <a:miter lim="800000"/>
            <a:headEnd/>
            <a:tailEnd/>
          </a:ln>
        </p:spPr>
        <p:txBody>
          <a:bodyPr>
            <a:spAutoFit/>
          </a:bodyPr>
          <a:lstStyle/>
          <a:p>
            <a:pPr>
              <a:spcBef>
                <a:spcPct val="50000"/>
              </a:spcBef>
            </a:pPr>
            <a:r>
              <a:rPr lang="es-ES" sz="2800" b="1" dirty="0"/>
              <a:t>NADH + H+  +  FMN → FMNH</a:t>
            </a:r>
            <a:r>
              <a:rPr lang="es-ES" sz="2800" b="1" baseline="-25000" dirty="0"/>
              <a:t>2</a:t>
            </a:r>
            <a:r>
              <a:rPr lang="es-ES" sz="2800" b="1" dirty="0"/>
              <a:t>  + NAD+ </a:t>
            </a:r>
          </a:p>
        </p:txBody>
      </p:sp>
      <p:grpSp>
        <p:nvGrpSpPr>
          <p:cNvPr id="2" name="6 Grupo"/>
          <p:cNvGrpSpPr/>
          <p:nvPr/>
        </p:nvGrpSpPr>
        <p:grpSpPr>
          <a:xfrm>
            <a:off x="323850" y="2133600"/>
            <a:ext cx="8675688" cy="1511300"/>
            <a:chOff x="323850" y="2133600"/>
            <a:chExt cx="8675688" cy="1511300"/>
          </a:xfrm>
        </p:grpSpPr>
        <p:sp>
          <p:nvSpPr>
            <p:cNvPr id="55301" name="Text Box 5"/>
            <p:cNvSpPr txBox="1">
              <a:spLocks noChangeArrowheads="1"/>
            </p:cNvSpPr>
            <p:nvPr/>
          </p:nvSpPr>
          <p:spPr bwMode="auto">
            <a:xfrm>
              <a:off x="323850" y="2133600"/>
              <a:ext cx="8675688" cy="1511300"/>
            </a:xfrm>
            <a:prstGeom prst="rect">
              <a:avLst/>
            </a:prstGeom>
            <a:solidFill>
              <a:srgbClr val="F8FB6D"/>
            </a:solidFill>
            <a:ln w="9525">
              <a:noFill/>
              <a:miter lim="800000"/>
              <a:headEnd/>
              <a:tailEnd/>
            </a:ln>
          </p:spPr>
          <p:txBody>
            <a:bodyPr/>
            <a:lstStyle/>
            <a:p>
              <a:r>
                <a:rPr lang="es-ES" sz="2800" b="1" dirty="0"/>
                <a:t>NADH  +  H</a:t>
              </a:r>
              <a:r>
                <a:rPr lang="es-ES" sz="2800" b="1" baseline="30000" dirty="0"/>
                <a:t>+              </a:t>
              </a:r>
              <a:r>
                <a:rPr lang="es-ES" sz="2800" b="1" dirty="0"/>
                <a:t>NAD</a:t>
              </a:r>
              <a:r>
                <a:rPr lang="es-ES" sz="2800" b="1" baseline="30000" dirty="0"/>
                <a:t>+</a:t>
              </a:r>
              <a:r>
                <a:rPr lang="es-ES" sz="2800" b="1" dirty="0"/>
                <a:t>  +  2 e</a:t>
              </a:r>
              <a:r>
                <a:rPr lang="es-ES" sz="2800" b="1" baseline="30000" dirty="0"/>
                <a:t>-</a:t>
              </a:r>
              <a:r>
                <a:rPr lang="es-ES" sz="2800" b="1" dirty="0"/>
                <a:t>  +  H</a:t>
              </a:r>
              <a:r>
                <a:rPr lang="es-ES" sz="2800" b="1" baseline="30000" dirty="0"/>
                <a:t>+</a:t>
              </a:r>
              <a:r>
                <a:rPr lang="es-ES" sz="2800" b="1" dirty="0"/>
                <a:t> (</a:t>
              </a:r>
              <a:r>
                <a:rPr lang="es-ES" sz="2800" b="1" dirty="0" err="1"/>
                <a:t>E</a:t>
              </a:r>
              <a:r>
                <a:rPr lang="es-ES" sz="2800" b="1" baseline="-25000" dirty="0" err="1"/>
                <a:t>o</a:t>
              </a:r>
              <a:r>
                <a:rPr lang="es-ES" sz="2800" b="1" dirty="0"/>
                <a:t>= - 0,32 V)</a:t>
              </a:r>
            </a:p>
            <a:p>
              <a:endParaRPr lang="es-ES" sz="2800" b="1" dirty="0"/>
            </a:p>
            <a:p>
              <a:r>
                <a:rPr lang="es-ES" sz="2800" b="1" dirty="0"/>
                <a:t>FMN  +  2 e</a:t>
              </a:r>
              <a:r>
                <a:rPr lang="es-ES" sz="2800" b="1" baseline="30000" dirty="0"/>
                <a:t>-</a:t>
              </a:r>
              <a:r>
                <a:rPr lang="es-ES" sz="2800" b="1" dirty="0"/>
                <a:t>  +  2  H</a:t>
              </a:r>
              <a:r>
                <a:rPr lang="es-ES" sz="2800" b="1" baseline="30000" dirty="0"/>
                <a:t>+</a:t>
              </a:r>
              <a:r>
                <a:rPr lang="es-ES" sz="2800" b="1" dirty="0"/>
                <a:t>           FMNH</a:t>
              </a:r>
              <a:r>
                <a:rPr lang="es-ES" sz="2800" b="1" baseline="-25000" dirty="0"/>
                <a:t>2  </a:t>
              </a:r>
              <a:r>
                <a:rPr lang="es-ES" sz="2800" b="1" dirty="0"/>
                <a:t>      (</a:t>
              </a:r>
              <a:r>
                <a:rPr lang="es-ES" sz="2800" b="1" dirty="0" err="1"/>
                <a:t>E</a:t>
              </a:r>
              <a:r>
                <a:rPr lang="es-ES" sz="2800" b="1" baseline="-25000" dirty="0" err="1"/>
                <a:t>o</a:t>
              </a:r>
              <a:r>
                <a:rPr lang="es-ES" sz="2800" b="1" dirty="0"/>
                <a:t>= - 0,22 V)</a:t>
              </a:r>
            </a:p>
          </p:txBody>
        </p:sp>
        <p:sp>
          <p:nvSpPr>
            <p:cNvPr id="55304" name="Line 8"/>
            <p:cNvSpPr>
              <a:spLocks noChangeShapeType="1"/>
            </p:cNvSpPr>
            <p:nvPr/>
          </p:nvSpPr>
          <p:spPr bwMode="auto">
            <a:xfrm>
              <a:off x="2285984" y="2428868"/>
              <a:ext cx="504825" cy="0"/>
            </a:xfrm>
            <a:prstGeom prst="line">
              <a:avLst/>
            </a:prstGeom>
            <a:noFill/>
            <a:ln w="31750">
              <a:solidFill>
                <a:schemeClr val="tx1"/>
              </a:solidFill>
              <a:round/>
              <a:headEnd/>
              <a:tailEnd type="triangle" w="med" len="med"/>
            </a:ln>
          </p:spPr>
          <p:txBody>
            <a:bodyPr/>
            <a:lstStyle/>
            <a:p>
              <a:endParaRPr lang="es-AR"/>
            </a:p>
          </p:txBody>
        </p:sp>
        <p:sp>
          <p:nvSpPr>
            <p:cNvPr id="55305" name="Line 9"/>
            <p:cNvSpPr>
              <a:spLocks noChangeShapeType="1"/>
            </p:cNvSpPr>
            <p:nvPr/>
          </p:nvSpPr>
          <p:spPr bwMode="auto">
            <a:xfrm>
              <a:off x="3357554" y="3357562"/>
              <a:ext cx="647700" cy="0"/>
            </a:xfrm>
            <a:prstGeom prst="line">
              <a:avLst/>
            </a:prstGeom>
            <a:noFill/>
            <a:ln w="31750">
              <a:solidFill>
                <a:schemeClr val="tx1"/>
              </a:solidFill>
              <a:round/>
              <a:headEnd/>
              <a:tailEnd type="triangle" w="med" len="med"/>
            </a:ln>
          </p:spPr>
          <p:txBody>
            <a:bodyPr/>
            <a:lstStyle/>
            <a:p>
              <a:endParaRPr lang="es-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5300"/>
                                        </p:tgtEl>
                                        <p:attrNameLst>
                                          <p:attrName>style.visibility</p:attrName>
                                        </p:attrNameLst>
                                      </p:cBhvr>
                                      <p:to>
                                        <p:strVal val="visible"/>
                                      </p:to>
                                    </p:set>
                                    <p:animEffect transition="in" filter="checkerboard(across)">
                                      <p:cBhvr>
                                        <p:cTn id="7" dur="500"/>
                                        <p:tgtEl>
                                          <p:spTgt spid="5530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5302"/>
                                        </p:tgtEl>
                                        <p:attrNameLst>
                                          <p:attrName>style.visibility</p:attrName>
                                        </p:attrNameLst>
                                      </p:cBhvr>
                                      <p:to>
                                        <p:strVal val="visible"/>
                                      </p:to>
                                    </p:set>
                                    <p:animEffect transition="in" filter="box(in)">
                                      <p:cBhvr>
                                        <p:cTn id="12" dur="500"/>
                                        <p:tgtEl>
                                          <p:spTgt spid="55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0" grpId="0" animBg="1"/>
      <p:bldP spid="5530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Rectangle 7"/>
          <p:cNvSpPr>
            <a:spLocks noGrp="1" noChangeArrowheads="1"/>
          </p:cNvSpPr>
          <p:nvPr>
            <p:ph type="title"/>
          </p:nvPr>
        </p:nvSpPr>
        <p:spPr>
          <a:gradFill rotWithShape="1">
            <a:gsLst>
              <a:gs pos="0">
                <a:srgbClr val="716E02"/>
              </a:gs>
              <a:gs pos="50000">
                <a:srgbClr val="F4EE04"/>
              </a:gs>
              <a:gs pos="100000">
                <a:srgbClr val="716E02"/>
              </a:gs>
            </a:gsLst>
            <a:lin ang="5400000" scaled="1"/>
          </a:gradFill>
        </p:spPr>
        <p:txBody>
          <a:bodyPr/>
          <a:lstStyle/>
          <a:p>
            <a:pPr eaLnBrk="1" hangingPunct="1"/>
            <a:r>
              <a:rPr lang="es-ES" sz="3200" b="1" smtClean="0">
                <a:solidFill>
                  <a:schemeClr val="tx1"/>
                </a:solidFill>
              </a:rPr>
              <a:t>Camino de los equivalentes de reducción en el Complejo I</a:t>
            </a:r>
          </a:p>
        </p:txBody>
      </p:sp>
      <p:pic>
        <p:nvPicPr>
          <p:cNvPr id="7174" name="Picture 6" descr="sp5282"/>
          <p:cNvPicPr>
            <a:picLocks noGrp="1" noChangeAspect="1" noChangeArrowheads="1"/>
          </p:cNvPicPr>
          <p:nvPr>
            <p:ph idx="1"/>
          </p:nvPr>
        </p:nvPicPr>
        <p:blipFill>
          <a:blip r:embed="rId2">
            <a:lum bright="-54000" contrast="66000"/>
          </a:blip>
          <a:srcRect/>
          <a:stretch>
            <a:fillRect/>
          </a:stretch>
        </p:blipFill>
        <p:spPr>
          <a:xfrm>
            <a:off x="539750" y="2708275"/>
            <a:ext cx="8121650" cy="1922463"/>
          </a:xfrm>
          <a:solidFill>
            <a:srgbClr val="F4EE04"/>
          </a:solidFill>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175"/>
                                        </p:tgtEl>
                                        <p:attrNameLst>
                                          <p:attrName>style.visibility</p:attrName>
                                        </p:attrNameLst>
                                      </p:cBhvr>
                                      <p:to>
                                        <p:strVal val="visible"/>
                                      </p:to>
                                    </p:set>
                                    <p:animEffect transition="in" filter="checkerboard(across)">
                                      <p:cBhvr>
                                        <p:cTn id="7" dur="500"/>
                                        <p:tgtEl>
                                          <p:spTgt spid="71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7174"/>
                                        </p:tgtEl>
                                        <p:attrNameLst>
                                          <p:attrName>style.visibility</p:attrName>
                                        </p:attrNameLst>
                                      </p:cBhvr>
                                      <p:to>
                                        <p:strVal val="visible"/>
                                      </p:to>
                                    </p:set>
                                    <p:anim calcmode="lin" valueType="num">
                                      <p:cBhvr additive="base">
                                        <p:cTn id="12" dur="500" fill="hold"/>
                                        <p:tgtEl>
                                          <p:spTgt spid="7174"/>
                                        </p:tgtEl>
                                        <p:attrNameLst>
                                          <p:attrName>ppt_x</p:attrName>
                                        </p:attrNameLst>
                                      </p:cBhvr>
                                      <p:tavLst>
                                        <p:tav tm="0">
                                          <p:val>
                                            <p:strVal val="#ppt_x"/>
                                          </p:val>
                                        </p:tav>
                                        <p:tav tm="100000">
                                          <p:val>
                                            <p:strVal val="#ppt_x"/>
                                          </p:val>
                                        </p:tav>
                                      </p:tavLst>
                                    </p:anim>
                                    <p:anim calcmode="lin" valueType="num">
                                      <p:cBhvr additive="base">
                                        <p:cTn id="13" dur="500" fill="hold"/>
                                        <p:tgtEl>
                                          <p:spTgt spid="71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468313" y="260350"/>
            <a:ext cx="8229600" cy="993775"/>
          </a:xfrm>
          <a:gradFill rotWithShape="1">
            <a:gsLst>
              <a:gs pos="0">
                <a:srgbClr val="716E02"/>
              </a:gs>
              <a:gs pos="50000">
                <a:srgbClr val="F4EE04"/>
              </a:gs>
              <a:gs pos="100000">
                <a:srgbClr val="716E02"/>
              </a:gs>
            </a:gsLst>
            <a:lin ang="5400000" scaled="1"/>
          </a:gradFill>
          <a:ln>
            <a:solidFill>
              <a:schemeClr val="tx1"/>
            </a:solidFill>
          </a:ln>
        </p:spPr>
        <p:txBody>
          <a:bodyPr/>
          <a:lstStyle/>
          <a:p>
            <a:pPr eaLnBrk="1" hangingPunct="1"/>
            <a:r>
              <a:rPr lang="es-ES" sz="3200" b="1" smtClean="0"/>
              <a:t>COMPLEJO II</a:t>
            </a:r>
          </a:p>
        </p:txBody>
      </p:sp>
      <p:sp>
        <p:nvSpPr>
          <p:cNvPr id="176131" name="Rectangle 3" descr="30%"/>
          <p:cNvSpPr>
            <a:spLocks noGrp="1" noChangeArrowheads="1"/>
          </p:cNvSpPr>
          <p:nvPr>
            <p:ph type="body" idx="1"/>
          </p:nvPr>
        </p:nvSpPr>
        <p:spPr>
          <a:xfrm>
            <a:off x="457200" y="1600200"/>
            <a:ext cx="8229600" cy="2260600"/>
          </a:xfrm>
          <a:solidFill>
            <a:schemeClr val="accent3">
              <a:lumMod val="20000"/>
              <a:lumOff val="80000"/>
            </a:schemeClr>
          </a:solidFill>
        </p:spPr>
        <p:txBody>
          <a:bodyPr/>
          <a:lstStyle/>
          <a:p>
            <a:pPr eaLnBrk="1" hangingPunct="1"/>
            <a:r>
              <a:rPr lang="es-ES" sz="2400" b="1" dirty="0" err="1" smtClean="0">
                <a:solidFill>
                  <a:srgbClr val="C00000"/>
                </a:solidFill>
              </a:rPr>
              <a:t>Succinato</a:t>
            </a:r>
            <a:r>
              <a:rPr lang="es-ES" sz="2400" b="1" dirty="0" smtClean="0">
                <a:solidFill>
                  <a:srgbClr val="C00000"/>
                </a:solidFill>
              </a:rPr>
              <a:t>-coenzima Q </a:t>
            </a:r>
            <a:r>
              <a:rPr lang="es-ES" sz="2400" b="1" dirty="0" err="1" smtClean="0">
                <a:solidFill>
                  <a:srgbClr val="C00000"/>
                </a:solidFill>
              </a:rPr>
              <a:t>oxidorreductasa</a:t>
            </a:r>
            <a:r>
              <a:rPr lang="es-ES" sz="2400" b="1" dirty="0" smtClean="0">
                <a:solidFill>
                  <a:srgbClr val="C00000"/>
                </a:solidFill>
              </a:rPr>
              <a:t> (E)</a:t>
            </a:r>
          </a:p>
          <a:p>
            <a:pPr eaLnBrk="1" hangingPunct="1"/>
            <a:r>
              <a:rPr lang="es-ES" sz="2400" b="1" dirty="0" smtClean="0">
                <a:solidFill>
                  <a:srgbClr val="00B050"/>
                </a:solidFill>
              </a:rPr>
              <a:t>Coenzima: FAD</a:t>
            </a:r>
          </a:p>
          <a:p>
            <a:pPr eaLnBrk="1" hangingPunct="1"/>
            <a:r>
              <a:rPr lang="es-ES" sz="2400" b="1" dirty="0" smtClean="0">
                <a:solidFill>
                  <a:srgbClr val="5A0EE2"/>
                </a:solidFill>
              </a:rPr>
              <a:t>Proteínas </a:t>
            </a:r>
            <a:r>
              <a:rPr lang="es-ES" sz="2400" b="1" dirty="0" err="1" smtClean="0">
                <a:solidFill>
                  <a:srgbClr val="5A0EE2"/>
                </a:solidFill>
              </a:rPr>
              <a:t>ferrosulfuradas</a:t>
            </a:r>
            <a:endParaRPr lang="es-ES" sz="2400" b="1" dirty="0" smtClean="0">
              <a:solidFill>
                <a:srgbClr val="5A0EE2"/>
              </a:solidFill>
            </a:endParaRPr>
          </a:p>
          <a:p>
            <a:pPr eaLnBrk="1" hangingPunct="1"/>
            <a:r>
              <a:rPr lang="es-ES" sz="2400" b="1" dirty="0" smtClean="0"/>
              <a:t>Transfiere equivalentes de reducción desde </a:t>
            </a:r>
            <a:r>
              <a:rPr lang="es-ES" sz="2400" b="1" dirty="0" err="1" smtClean="0"/>
              <a:t>succinato</a:t>
            </a:r>
            <a:r>
              <a:rPr lang="es-ES" sz="2400" b="1" dirty="0" smtClean="0"/>
              <a:t> a la coenzima Q</a:t>
            </a:r>
          </a:p>
          <a:p>
            <a:pPr eaLnBrk="1" hangingPunct="1"/>
            <a:endParaRPr lang="es-ES" sz="2400" b="1" dirty="0" smtClean="0"/>
          </a:p>
          <a:p>
            <a:pPr eaLnBrk="1" hangingPunct="1">
              <a:buFontTx/>
              <a:buNone/>
            </a:pPr>
            <a:endParaRPr lang="es-ES" sz="2400" b="1" baseline="-25000" dirty="0" smtClean="0"/>
          </a:p>
          <a:p>
            <a:pPr eaLnBrk="1" hangingPunct="1">
              <a:buFontTx/>
              <a:buNone/>
            </a:pPr>
            <a:endParaRPr lang="es-ES" sz="2400" b="1" baseline="-25000" dirty="0" smtClean="0"/>
          </a:p>
        </p:txBody>
      </p:sp>
      <p:sp>
        <p:nvSpPr>
          <p:cNvPr id="33796" name="Text Box 4"/>
          <p:cNvSpPr txBox="1">
            <a:spLocks noChangeArrowheads="1"/>
          </p:cNvSpPr>
          <p:nvPr/>
        </p:nvSpPr>
        <p:spPr bwMode="auto">
          <a:xfrm>
            <a:off x="1403350" y="4076700"/>
            <a:ext cx="6913563" cy="366713"/>
          </a:xfrm>
          <a:prstGeom prst="rect">
            <a:avLst/>
          </a:prstGeom>
          <a:noFill/>
          <a:ln w="9525">
            <a:noFill/>
            <a:miter lim="800000"/>
            <a:headEnd/>
            <a:tailEnd/>
          </a:ln>
        </p:spPr>
        <p:txBody>
          <a:bodyPr>
            <a:spAutoFit/>
          </a:bodyPr>
          <a:lstStyle/>
          <a:p>
            <a:pPr>
              <a:spcBef>
                <a:spcPct val="50000"/>
              </a:spcBef>
            </a:pPr>
            <a:endParaRPr lang="es-MX"/>
          </a:p>
        </p:txBody>
      </p:sp>
      <p:sp>
        <p:nvSpPr>
          <p:cNvPr id="176133" name="Text Box 5"/>
          <p:cNvSpPr txBox="1">
            <a:spLocks noChangeArrowheads="1"/>
          </p:cNvSpPr>
          <p:nvPr/>
        </p:nvSpPr>
        <p:spPr bwMode="auto">
          <a:xfrm>
            <a:off x="539750" y="4005263"/>
            <a:ext cx="7956550" cy="2788456"/>
          </a:xfrm>
          <a:prstGeom prst="rect">
            <a:avLst/>
          </a:prstGeom>
          <a:solidFill>
            <a:srgbClr val="FBFDA1"/>
          </a:solidFill>
          <a:ln w="9525">
            <a:noFill/>
            <a:miter lim="800000"/>
            <a:headEnd/>
            <a:tailEnd/>
          </a:ln>
        </p:spPr>
        <p:txBody>
          <a:bodyPr>
            <a:spAutoFit/>
          </a:bodyPr>
          <a:lstStyle/>
          <a:p>
            <a:pPr>
              <a:spcBef>
                <a:spcPct val="20000"/>
              </a:spcBef>
            </a:pPr>
            <a:r>
              <a:rPr lang="es-ES" sz="2400" b="1" dirty="0" err="1"/>
              <a:t>Succinato</a:t>
            </a:r>
            <a:r>
              <a:rPr lang="es-ES" sz="2400" b="1" dirty="0"/>
              <a:t> + </a:t>
            </a:r>
            <a:r>
              <a:rPr lang="es-ES" sz="2400" b="1" dirty="0" smtClean="0">
                <a:solidFill>
                  <a:srgbClr val="C00000"/>
                </a:solidFill>
              </a:rPr>
              <a:t>E-</a:t>
            </a:r>
            <a:r>
              <a:rPr lang="es-ES" sz="2400" b="1" dirty="0" smtClean="0">
                <a:solidFill>
                  <a:srgbClr val="00B050"/>
                </a:solidFill>
              </a:rPr>
              <a:t>FAD</a:t>
            </a:r>
            <a:r>
              <a:rPr lang="es-ES" sz="2400" b="1" dirty="0" smtClean="0"/>
              <a:t>			</a:t>
            </a:r>
            <a:r>
              <a:rPr lang="es-ES" sz="2400" b="1" dirty="0" err="1" smtClean="0"/>
              <a:t>Fumarato</a:t>
            </a:r>
            <a:r>
              <a:rPr lang="es-ES" sz="2400" b="1" dirty="0" smtClean="0"/>
              <a:t> </a:t>
            </a:r>
            <a:r>
              <a:rPr lang="es-ES" sz="2400" b="1" dirty="0"/>
              <a:t>+ E-FADH</a:t>
            </a:r>
            <a:r>
              <a:rPr lang="es-ES" sz="2400" b="1" baseline="-25000" dirty="0"/>
              <a:t>2</a:t>
            </a:r>
          </a:p>
          <a:p>
            <a:pPr>
              <a:spcBef>
                <a:spcPct val="20000"/>
              </a:spcBef>
            </a:pPr>
            <a:endParaRPr lang="es-ES" sz="2400" b="1" dirty="0"/>
          </a:p>
          <a:p>
            <a:pPr>
              <a:spcBef>
                <a:spcPct val="20000"/>
              </a:spcBef>
            </a:pPr>
            <a:r>
              <a:rPr lang="es-ES" sz="2400" b="1" dirty="0">
                <a:solidFill>
                  <a:srgbClr val="C00000"/>
                </a:solidFill>
              </a:rPr>
              <a:t>E-</a:t>
            </a:r>
            <a:r>
              <a:rPr lang="es-ES" sz="2400" b="1" dirty="0">
                <a:solidFill>
                  <a:srgbClr val="00B050"/>
                </a:solidFill>
              </a:rPr>
              <a:t>FADH</a:t>
            </a:r>
            <a:r>
              <a:rPr lang="es-ES" sz="2400" b="1" baseline="-25000" dirty="0">
                <a:solidFill>
                  <a:srgbClr val="00B050"/>
                </a:solidFill>
              </a:rPr>
              <a:t>2</a:t>
            </a:r>
            <a:r>
              <a:rPr lang="es-ES" sz="2400" b="1" baseline="-25000" dirty="0"/>
              <a:t> </a:t>
            </a:r>
            <a:r>
              <a:rPr lang="es-ES" sz="2400" b="1" dirty="0"/>
              <a:t> + </a:t>
            </a:r>
            <a:r>
              <a:rPr lang="es-ES" sz="2400" b="1" dirty="0" err="1">
                <a:solidFill>
                  <a:srgbClr val="5A0EE2"/>
                </a:solidFill>
              </a:rPr>
              <a:t>Prot</a:t>
            </a:r>
            <a:r>
              <a:rPr lang="es-ES" sz="2400" b="1" dirty="0">
                <a:solidFill>
                  <a:srgbClr val="5A0EE2"/>
                </a:solidFill>
              </a:rPr>
              <a:t>-Fe</a:t>
            </a:r>
            <a:r>
              <a:rPr lang="es-ES" sz="2400" b="1" baseline="30000" dirty="0">
                <a:solidFill>
                  <a:srgbClr val="5A0EE2"/>
                </a:solidFill>
              </a:rPr>
              <a:t>+++</a:t>
            </a:r>
            <a:r>
              <a:rPr lang="es-ES" sz="2400" b="1" dirty="0">
                <a:solidFill>
                  <a:srgbClr val="5A0EE2"/>
                </a:solidFill>
              </a:rPr>
              <a:t>         </a:t>
            </a:r>
            <a:r>
              <a:rPr lang="es-ES" sz="2400" b="1" dirty="0" smtClean="0"/>
              <a:t>		E-FAD  </a:t>
            </a:r>
            <a:r>
              <a:rPr lang="es-ES" sz="2400" b="1" dirty="0"/>
              <a:t>+ </a:t>
            </a:r>
            <a:r>
              <a:rPr lang="es-ES" sz="2400" b="1" dirty="0" err="1"/>
              <a:t>Prot</a:t>
            </a:r>
            <a:r>
              <a:rPr lang="es-ES" sz="2400" b="1" dirty="0"/>
              <a:t>-Fe</a:t>
            </a:r>
            <a:r>
              <a:rPr lang="es-ES" sz="2400" b="1" baseline="30000" dirty="0"/>
              <a:t>++ </a:t>
            </a:r>
          </a:p>
          <a:p>
            <a:pPr>
              <a:spcBef>
                <a:spcPct val="20000"/>
              </a:spcBef>
            </a:pPr>
            <a:endParaRPr lang="es-ES" sz="2400" b="1" dirty="0"/>
          </a:p>
          <a:p>
            <a:pPr>
              <a:spcBef>
                <a:spcPct val="20000"/>
              </a:spcBef>
            </a:pPr>
            <a:r>
              <a:rPr lang="es-ES" sz="2400" b="1" dirty="0" err="1">
                <a:solidFill>
                  <a:srgbClr val="5A0EE2"/>
                </a:solidFill>
              </a:rPr>
              <a:t>Prot</a:t>
            </a:r>
            <a:r>
              <a:rPr lang="es-ES" sz="2400" b="1" dirty="0">
                <a:solidFill>
                  <a:srgbClr val="5A0EE2"/>
                </a:solidFill>
              </a:rPr>
              <a:t>-Fe</a:t>
            </a:r>
            <a:r>
              <a:rPr lang="es-ES" sz="2400" b="1" baseline="30000" dirty="0">
                <a:solidFill>
                  <a:srgbClr val="5A0EE2"/>
                </a:solidFill>
              </a:rPr>
              <a:t>++</a:t>
            </a:r>
            <a:r>
              <a:rPr lang="es-ES" dirty="0">
                <a:solidFill>
                  <a:srgbClr val="5A0EE2"/>
                </a:solidFill>
              </a:rPr>
              <a:t>  </a:t>
            </a:r>
            <a:r>
              <a:rPr lang="es-ES" dirty="0"/>
              <a:t>+  </a:t>
            </a:r>
            <a:r>
              <a:rPr lang="es-ES" sz="2400" b="1" dirty="0" err="1"/>
              <a:t>CoQ</a:t>
            </a:r>
            <a:r>
              <a:rPr lang="es-ES" sz="2400" b="1" dirty="0"/>
              <a:t>                     </a:t>
            </a:r>
            <a:r>
              <a:rPr lang="es-ES" sz="2400" b="1" dirty="0" smtClean="0"/>
              <a:t>		</a:t>
            </a:r>
            <a:r>
              <a:rPr lang="es-ES" sz="2400" b="1" dirty="0" err="1" smtClean="0"/>
              <a:t>Prot</a:t>
            </a:r>
            <a:r>
              <a:rPr lang="es-ES" sz="2400" b="1" dirty="0" smtClean="0"/>
              <a:t>-Fe</a:t>
            </a:r>
            <a:r>
              <a:rPr lang="es-ES" sz="2400" b="1" baseline="30000" dirty="0"/>
              <a:t>+++</a:t>
            </a:r>
            <a:r>
              <a:rPr lang="es-ES" sz="2400" b="1" dirty="0"/>
              <a:t>   +  CoQH</a:t>
            </a:r>
            <a:r>
              <a:rPr lang="es-ES" sz="2400" b="1" baseline="-25000" dirty="0"/>
              <a:t>2</a:t>
            </a:r>
          </a:p>
          <a:p>
            <a:pPr>
              <a:spcBef>
                <a:spcPct val="50000"/>
              </a:spcBef>
            </a:pPr>
            <a:endParaRPr lang="es-ES" sz="2400" b="1" dirty="0"/>
          </a:p>
        </p:txBody>
      </p:sp>
      <p:sp>
        <p:nvSpPr>
          <p:cNvPr id="33798" name="Line 6"/>
          <p:cNvSpPr>
            <a:spLocks noChangeShapeType="1"/>
          </p:cNvSpPr>
          <p:nvPr/>
        </p:nvSpPr>
        <p:spPr bwMode="auto">
          <a:xfrm>
            <a:off x="3643306" y="4286256"/>
            <a:ext cx="647700" cy="0"/>
          </a:xfrm>
          <a:prstGeom prst="line">
            <a:avLst/>
          </a:prstGeom>
          <a:noFill/>
          <a:ln w="31750">
            <a:solidFill>
              <a:schemeClr val="tx1"/>
            </a:solidFill>
            <a:round/>
            <a:headEnd/>
            <a:tailEnd type="triangle" w="med" len="med"/>
          </a:ln>
        </p:spPr>
        <p:txBody>
          <a:bodyPr/>
          <a:lstStyle/>
          <a:p>
            <a:endParaRPr lang="es-AR"/>
          </a:p>
        </p:txBody>
      </p:sp>
      <p:sp>
        <p:nvSpPr>
          <p:cNvPr id="33799" name="Line 7"/>
          <p:cNvSpPr>
            <a:spLocks noChangeShapeType="1"/>
          </p:cNvSpPr>
          <p:nvPr/>
        </p:nvSpPr>
        <p:spPr bwMode="auto">
          <a:xfrm>
            <a:off x="3857620" y="5214950"/>
            <a:ext cx="647700" cy="0"/>
          </a:xfrm>
          <a:prstGeom prst="line">
            <a:avLst/>
          </a:prstGeom>
          <a:noFill/>
          <a:ln w="31750">
            <a:solidFill>
              <a:schemeClr val="tx1"/>
            </a:solidFill>
            <a:round/>
            <a:headEnd/>
            <a:tailEnd type="triangle" w="med" len="med"/>
          </a:ln>
        </p:spPr>
        <p:txBody>
          <a:bodyPr/>
          <a:lstStyle/>
          <a:p>
            <a:endParaRPr lang="es-AR"/>
          </a:p>
        </p:txBody>
      </p:sp>
      <p:sp>
        <p:nvSpPr>
          <p:cNvPr id="33800" name="Line 8"/>
          <p:cNvSpPr>
            <a:spLocks noChangeShapeType="1"/>
          </p:cNvSpPr>
          <p:nvPr/>
        </p:nvSpPr>
        <p:spPr bwMode="auto">
          <a:xfrm>
            <a:off x="3714744" y="6000768"/>
            <a:ext cx="647700" cy="0"/>
          </a:xfrm>
          <a:prstGeom prst="line">
            <a:avLst/>
          </a:prstGeom>
          <a:noFill/>
          <a:ln w="31750">
            <a:solidFill>
              <a:schemeClr val="tx1"/>
            </a:solidFill>
            <a:round/>
            <a:headEnd/>
            <a:tailEnd type="triangle" w="med" len="med"/>
          </a:ln>
        </p:spPr>
        <p:txBody>
          <a:bodyPr/>
          <a:lstStyle/>
          <a:p>
            <a:endParaRPr lang="es-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76130"/>
                                        </p:tgtEl>
                                        <p:attrNameLst>
                                          <p:attrName>style.visibility</p:attrName>
                                        </p:attrNameLst>
                                      </p:cBhvr>
                                      <p:to>
                                        <p:strVal val="visible"/>
                                      </p:to>
                                    </p:set>
                                    <p:animEffect transition="in" filter="box(in)">
                                      <p:cBhvr>
                                        <p:cTn id="7" dur="500"/>
                                        <p:tgtEl>
                                          <p:spTgt spid="1761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76131">
                                            <p:bg/>
                                          </p:spTgt>
                                        </p:tgtEl>
                                        <p:attrNameLst>
                                          <p:attrName>style.visibility</p:attrName>
                                        </p:attrNameLst>
                                      </p:cBhvr>
                                      <p:to>
                                        <p:strVal val="visible"/>
                                      </p:to>
                                    </p:set>
                                    <p:animEffect transition="in" filter="checkerboard(across)">
                                      <p:cBhvr>
                                        <p:cTn id="12" dur="500"/>
                                        <p:tgtEl>
                                          <p:spTgt spid="176131">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76131">
                                            <p:txEl>
                                              <p:pRg st="0" end="0"/>
                                            </p:txEl>
                                          </p:spTgt>
                                        </p:tgtEl>
                                        <p:attrNameLst>
                                          <p:attrName>style.visibility</p:attrName>
                                        </p:attrNameLst>
                                      </p:cBhvr>
                                      <p:to>
                                        <p:strVal val="visible"/>
                                      </p:to>
                                    </p:set>
                                    <p:animEffect transition="in" filter="checkerboard(across)">
                                      <p:cBhvr>
                                        <p:cTn id="17" dur="500"/>
                                        <p:tgtEl>
                                          <p:spTgt spid="176131">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76131">
                                            <p:txEl>
                                              <p:pRg st="1" end="1"/>
                                            </p:txEl>
                                          </p:spTgt>
                                        </p:tgtEl>
                                        <p:attrNameLst>
                                          <p:attrName>style.visibility</p:attrName>
                                        </p:attrNameLst>
                                      </p:cBhvr>
                                      <p:to>
                                        <p:strVal val="visible"/>
                                      </p:to>
                                    </p:set>
                                    <p:animEffect transition="in" filter="checkerboard(across)">
                                      <p:cBhvr>
                                        <p:cTn id="22" dur="500"/>
                                        <p:tgtEl>
                                          <p:spTgt spid="176131">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76131">
                                            <p:txEl>
                                              <p:pRg st="2" end="2"/>
                                            </p:txEl>
                                          </p:spTgt>
                                        </p:tgtEl>
                                        <p:attrNameLst>
                                          <p:attrName>style.visibility</p:attrName>
                                        </p:attrNameLst>
                                      </p:cBhvr>
                                      <p:to>
                                        <p:strVal val="visible"/>
                                      </p:to>
                                    </p:set>
                                    <p:animEffect transition="in" filter="checkerboard(across)">
                                      <p:cBhvr>
                                        <p:cTn id="27" dur="500"/>
                                        <p:tgtEl>
                                          <p:spTgt spid="176131">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76131">
                                            <p:txEl>
                                              <p:pRg st="3" end="3"/>
                                            </p:txEl>
                                          </p:spTgt>
                                        </p:tgtEl>
                                        <p:attrNameLst>
                                          <p:attrName>style.visibility</p:attrName>
                                        </p:attrNameLst>
                                      </p:cBhvr>
                                      <p:to>
                                        <p:strVal val="visible"/>
                                      </p:to>
                                    </p:set>
                                    <p:animEffect transition="in" filter="checkerboard(across)">
                                      <p:cBhvr>
                                        <p:cTn id="32" dur="500"/>
                                        <p:tgtEl>
                                          <p:spTgt spid="176131">
                                            <p:txEl>
                                              <p:pRg st="3" end="3"/>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76133"/>
                                        </p:tgtEl>
                                        <p:attrNameLst>
                                          <p:attrName>style.visibility</p:attrName>
                                        </p:attrNameLst>
                                      </p:cBhvr>
                                      <p:to>
                                        <p:strVal val="visible"/>
                                      </p:to>
                                    </p:set>
                                    <p:animEffect transition="in" filter="wipe(down)">
                                      <p:cBhvr>
                                        <p:cTn id="37" dur="500"/>
                                        <p:tgtEl>
                                          <p:spTgt spid="176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0" grpId="0" animBg="1"/>
      <p:bldP spid="176131" grpId="0" build="p" animBg="1"/>
      <p:bldP spid="17613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84" name="Rectangle 44"/>
          <p:cNvSpPr>
            <a:spLocks noChangeArrowheads="1"/>
          </p:cNvSpPr>
          <p:nvPr/>
        </p:nvSpPr>
        <p:spPr bwMode="auto">
          <a:xfrm>
            <a:off x="0" y="2492375"/>
            <a:ext cx="9144000" cy="2089150"/>
          </a:xfrm>
          <a:prstGeom prst="rect">
            <a:avLst/>
          </a:prstGeom>
          <a:solidFill>
            <a:srgbClr val="E7E7E7"/>
          </a:solidFill>
          <a:ln w="38100">
            <a:noFill/>
            <a:miter lim="800000"/>
            <a:headEnd/>
            <a:tailEnd/>
          </a:ln>
        </p:spPr>
        <p:txBody>
          <a:bodyPr wrap="none" anchor="ctr"/>
          <a:lstStyle/>
          <a:p>
            <a:endParaRPr lang="es-PE"/>
          </a:p>
        </p:txBody>
      </p:sp>
      <p:sp>
        <p:nvSpPr>
          <p:cNvPr id="138242" name="Rectangle 2"/>
          <p:cNvSpPr>
            <a:spLocks noGrp="1" noChangeArrowheads="1"/>
          </p:cNvSpPr>
          <p:nvPr>
            <p:ph type="title"/>
          </p:nvPr>
        </p:nvSpPr>
        <p:spPr>
          <a:gradFill rotWithShape="1">
            <a:gsLst>
              <a:gs pos="0">
                <a:srgbClr val="716E02"/>
              </a:gs>
              <a:gs pos="50000">
                <a:srgbClr val="F4EE04"/>
              </a:gs>
              <a:gs pos="100000">
                <a:srgbClr val="716E02"/>
              </a:gs>
            </a:gsLst>
            <a:lin ang="5400000" scaled="1"/>
          </a:gradFill>
          <a:ln>
            <a:solidFill>
              <a:schemeClr val="accent2"/>
            </a:solidFill>
          </a:ln>
        </p:spPr>
        <p:txBody>
          <a:bodyPr/>
          <a:lstStyle/>
          <a:p>
            <a:pPr eaLnBrk="1" hangingPunct="1"/>
            <a:r>
              <a:rPr lang="es-ES" sz="3200" b="1" smtClean="0"/>
              <a:t>CAMINO DE LOS ELECTRONES desde el COMPLEJO III al O</a:t>
            </a:r>
            <a:r>
              <a:rPr lang="es-ES" sz="3200" b="1" baseline="-25000" smtClean="0"/>
              <a:t>2</a:t>
            </a:r>
          </a:p>
        </p:txBody>
      </p:sp>
      <p:pic>
        <p:nvPicPr>
          <p:cNvPr id="35844" name="Picture 4" descr="sp5282"/>
          <p:cNvPicPr>
            <a:picLocks noGrp="1" noChangeAspect="1" noChangeArrowheads="1"/>
          </p:cNvPicPr>
          <p:nvPr>
            <p:ph sz="half" idx="1"/>
          </p:nvPr>
        </p:nvPicPr>
        <p:blipFill>
          <a:blip r:embed="rId2">
            <a:lum bright="-24000" contrast="24000"/>
          </a:blip>
          <a:srcRect/>
          <a:stretch>
            <a:fillRect/>
          </a:stretch>
        </p:blipFill>
        <p:spPr>
          <a:xfrm>
            <a:off x="457200" y="3141663"/>
            <a:ext cx="4038600" cy="1198562"/>
          </a:xfrm>
          <a:noFill/>
        </p:spPr>
      </p:pic>
      <p:pic>
        <p:nvPicPr>
          <p:cNvPr id="35845" name="Picture 8" descr="sp5282"/>
          <p:cNvPicPr>
            <a:picLocks noGrp="1" noChangeAspect="1" noChangeArrowheads="1"/>
          </p:cNvPicPr>
          <p:nvPr>
            <p:ph sz="quarter" idx="2"/>
          </p:nvPr>
        </p:nvPicPr>
        <p:blipFill>
          <a:blip r:embed="rId2">
            <a:lum bright="-24000" contrast="24000"/>
          </a:blip>
          <a:srcRect r="19733" b="-5482"/>
          <a:stretch>
            <a:fillRect/>
          </a:stretch>
        </p:blipFill>
        <p:spPr>
          <a:xfrm>
            <a:off x="3851275" y="3141663"/>
            <a:ext cx="3241675" cy="1295400"/>
          </a:xfrm>
          <a:noFill/>
        </p:spPr>
      </p:pic>
      <p:sp>
        <p:nvSpPr>
          <p:cNvPr id="35846" name="Text Box 6"/>
          <p:cNvSpPr txBox="1">
            <a:spLocks noChangeArrowheads="1"/>
          </p:cNvSpPr>
          <p:nvPr/>
        </p:nvSpPr>
        <p:spPr bwMode="auto">
          <a:xfrm>
            <a:off x="107950" y="3141663"/>
            <a:ext cx="1008063" cy="366712"/>
          </a:xfrm>
          <a:prstGeom prst="rect">
            <a:avLst/>
          </a:prstGeom>
          <a:solidFill>
            <a:srgbClr val="E4E4E4"/>
          </a:solidFill>
          <a:ln w="9525">
            <a:noFill/>
            <a:miter lim="800000"/>
            <a:headEnd/>
            <a:tailEnd/>
          </a:ln>
        </p:spPr>
        <p:txBody>
          <a:bodyPr>
            <a:spAutoFit/>
          </a:bodyPr>
          <a:lstStyle/>
          <a:p>
            <a:pPr algn="ctr">
              <a:spcBef>
                <a:spcPct val="50000"/>
              </a:spcBef>
            </a:pPr>
            <a:r>
              <a:rPr lang="es-ES" b="1"/>
              <a:t>CoQH</a:t>
            </a:r>
            <a:r>
              <a:rPr lang="es-ES" b="1" baseline="-25000"/>
              <a:t>2</a:t>
            </a:r>
            <a:endParaRPr lang="es-ES" b="1"/>
          </a:p>
        </p:txBody>
      </p:sp>
      <p:sp>
        <p:nvSpPr>
          <p:cNvPr id="35847" name="Text Box 7"/>
          <p:cNvSpPr txBox="1">
            <a:spLocks noChangeArrowheads="1"/>
          </p:cNvSpPr>
          <p:nvPr/>
        </p:nvSpPr>
        <p:spPr bwMode="auto">
          <a:xfrm>
            <a:off x="322263" y="4076700"/>
            <a:ext cx="720725" cy="366713"/>
          </a:xfrm>
          <a:prstGeom prst="rect">
            <a:avLst/>
          </a:prstGeom>
          <a:solidFill>
            <a:srgbClr val="E4E4E4"/>
          </a:solidFill>
          <a:ln w="9525">
            <a:noFill/>
            <a:miter lim="800000"/>
            <a:headEnd/>
            <a:tailEnd/>
          </a:ln>
        </p:spPr>
        <p:txBody>
          <a:bodyPr>
            <a:spAutoFit/>
          </a:bodyPr>
          <a:lstStyle/>
          <a:p>
            <a:pPr>
              <a:spcBef>
                <a:spcPct val="50000"/>
              </a:spcBef>
            </a:pPr>
            <a:r>
              <a:rPr lang="es-ES" b="1"/>
              <a:t>CoQ</a:t>
            </a:r>
          </a:p>
        </p:txBody>
      </p:sp>
      <p:pic>
        <p:nvPicPr>
          <p:cNvPr id="35848" name="Picture 10" descr="sp5282"/>
          <p:cNvPicPr>
            <a:picLocks noGrp="1" noChangeAspect="1" noChangeArrowheads="1"/>
          </p:cNvPicPr>
          <p:nvPr>
            <p:ph sz="quarter" idx="3"/>
          </p:nvPr>
        </p:nvPicPr>
        <p:blipFill>
          <a:blip r:embed="rId2">
            <a:lum bright="-24000" contrast="24000"/>
          </a:blip>
          <a:srcRect l="53381" b="-5481"/>
          <a:stretch>
            <a:fillRect/>
          </a:stretch>
        </p:blipFill>
        <p:spPr>
          <a:xfrm>
            <a:off x="7081838" y="3141663"/>
            <a:ext cx="1882775" cy="1295400"/>
          </a:xfrm>
          <a:noFill/>
        </p:spPr>
      </p:pic>
      <p:sp>
        <p:nvSpPr>
          <p:cNvPr id="35849" name="Oval 12"/>
          <p:cNvSpPr>
            <a:spLocks noChangeArrowheads="1"/>
          </p:cNvSpPr>
          <p:nvPr/>
        </p:nvSpPr>
        <p:spPr bwMode="auto">
          <a:xfrm>
            <a:off x="1485900" y="3500438"/>
            <a:ext cx="1009650" cy="576262"/>
          </a:xfrm>
          <a:prstGeom prst="ellipse">
            <a:avLst/>
          </a:prstGeom>
          <a:solidFill>
            <a:srgbClr val="EAEAEA"/>
          </a:solidFill>
          <a:ln w="9525">
            <a:noFill/>
            <a:round/>
            <a:headEnd/>
            <a:tailEnd/>
          </a:ln>
        </p:spPr>
        <p:txBody>
          <a:bodyPr wrap="none" anchor="ctr"/>
          <a:lstStyle/>
          <a:p>
            <a:pPr algn="ctr"/>
            <a:r>
              <a:rPr lang="es-ES" b="1">
                <a:solidFill>
                  <a:srgbClr val="3366FF"/>
                </a:solidFill>
              </a:rPr>
              <a:t>Cit.</a:t>
            </a:r>
          </a:p>
          <a:p>
            <a:pPr algn="ctr"/>
            <a:r>
              <a:rPr lang="es-ES" b="1">
                <a:solidFill>
                  <a:srgbClr val="3366FF"/>
                </a:solidFill>
              </a:rPr>
              <a:t>b</a:t>
            </a:r>
            <a:r>
              <a:rPr lang="es-ES" b="1" baseline="-25000">
                <a:solidFill>
                  <a:srgbClr val="3366FF"/>
                </a:solidFill>
              </a:rPr>
              <a:t>566</a:t>
            </a:r>
            <a:endParaRPr lang="es-ES" b="1">
              <a:solidFill>
                <a:srgbClr val="3366FF"/>
              </a:solidFill>
            </a:endParaRPr>
          </a:p>
        </p:txBody>
      </p:sp>
      <p:sp>
        <p:nvSpPr>
          <p:cNvPr id="35850" name="Text Box 13"/>
          <p:cNvSpPr txBox="1">
            <a:spLocks noChangeArrowheads="1"/>
          </p:cNvSpPr>
          <p:nvPr/>
        </p:nvSpPr>
        <p:spPr bwMode="auto">
          <a:xfrm>
            <a:off x="1692275" y="3141663"/>
            <a:ext cx="720725" cy="366712"/>
          </a:xfrm>
          <a:prstGeom prst="rect">
            <a:avLst/>
          </a:prstGeom>
          <a:solidFill>
            <a:srgbClr val="E4E4E4"/>
          </a:solidFill>
          <a:ln w="9525">
            <a:noFill/>
            <a:miter lim="800000"/>
            <a:headEnd/>
            <a:tailEnd/>
          </a:ln>
        </p:spPr>
        <p:txBody>
          <a:bodyPr>
            <a:spAutoFit/>
          </a:bodyPr>
          <a:lstStyle/>
          <a:p>
            <a:pPr>
              <a:spcBef>
                <a:spcPct val="50000"/>
              </a:spcBef>
            </a:pPr>
            <a:r>
              <a:rPr lang="es-ES" b="1"/>
              <a:t>Fe</a:t>
            </a:r>
            <a:r>
              <a:rPr lang="es-ES" b="1" baseline="30000"/>
              <a:t>+++</a:t>
            </a:r>
            <a:endParaRPr lang="es-ES" b="1"/>
          </a:p>
        </p:txBody>
      </p:sp>
      <p:sp>
        <p:nvSpPr>
          <p:cNvPr id="35851" name="Text Box 14"/>
          <p:cNvSpPr txBox="1">
            <a:spLocks noChangeArrowheads="1"/>
          </p:cNvSpPr>
          <p:nvPr/>
        </p:nvSpPr>
        <p:spPr bwMode="auto">
          <a:xfrm>
            <a:off x="5076825" y="3141663"/>
            <a:ext cx="720725" cy="366712"/>
          </a:xfrm>
          <a:prstGeom prst="rect">
            <a:avLst/>
          </a:prstGeom>
          <a:solidFill>
            <a:srgbClr val="E4E4E4"/>
          </a:solidFill>
          <a:ln w="9525">
            <a:noFill/>
            <a:miter lim="800000"/>
            <a:headEnd/>
            <a:tailEnd/>
          </a:ln>
        </p:spPr>
        <p:txBody>
          <a:bodyPr>
            <a:spAutoFit/>
          </a:bodyPr>
          <a:lstStyle/>
          <a:p>
            <a:pPr>
              <a:spcBef>
                <a:spcPct val="50000"/>
              </a:spcBef>
            </a:pPr>
            <a:r>
              <a:rPr lang="es-ES" b="1"/>
              <a:t>Fe</a:t>
            </a:r>
            <a:r>
              <a:rPr lang="es-ES" b="1" baseline="30000"/>
              <a:t>++</a:t>
            </a:r>
            <a:endParaRPr lang="es-ES" b="1"/>
          </a:p>
        </p:txBody>
      </p:sp>
      <p:sp>
        <p:nvSpPr>
          <p:cNvPr id="35852" name="Text Box 15"/>
          <p:cNvSpPr txBox="1">
            <a:spLocks noChangeArrowheads="1"/>
          </p:cNvSpPr>
          <p:nvPr/>
        </p:nvSpPr>
        <p:spPr bwMode="auto">
          <a:xfrm>
            <a:off x="2771775" y="3141663"/>
            <a:ext cx="720725" cy="366712"/>
          </a:xfrm>
          <a:prstGeom prst="rect">
            <a:avLst/>
          </a:prstGeom>
          <a:solidFill>
            <a:srgbClr val="E4E4E4"/>
          </a:solidFill>
          <a:ln w="9525">
            <a:noFill/>
            <a:miter lim="800000"/>
            <a:headEnd/>
            <a:tailEnd/>
          </a:ln>
        </p:spPr>
        <p:txBody>
          <a:bodyPr>
            <a:spAutoFit/>
          </a:bodyPr>
          <a:lstStyle/>
          <a:p>
            <a:pPr>
              <a:spcBef>
                <a:spcPct val="50000"/>
              </a:spcBef>
            </a:pPr>
            <a:r>
              <a:rPr lang="es-ES" b="1"/>
              <a:t>Fe</a:t>
            </a:r>
            <a:r>
              <a:rPr lang="es-ES" b="1" baseline="30000"/>
              <a:t>++</a:t>
            </a:r>
            <a:endParaRPr lang="es-ES" b="1"/>
          </a:p>
        </p:txBody>
      </p:sp>
      <p:sp>
        <p:nvSpPr>
          <p:cNvPr id="35853" name="Text Box 16"/>
          <p:cNvSpPr txBox="1">
            <a:spLocks noChangeArrowheads="1"/>
          </p:cNvSpPr>
          <p:nvPr/>
        </p:nvSpPr>
        <p:spPr bwMode="auto">
          <a:xfrm>
            <a:off x="3851275" y="3141663"/>
            <a:ext cx="720725" cy="366712"/>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54" name="Text Box 17"/>
          <p:cNvSpPr txBox="1">
            <a:spLocks noChangeArrowheads="1"/>
          </p:cNvSpPr>
          <p:nvPr/>
        </p:nvSpPr>
        <p:spPr bwMode="auto">
          <a:xfrm>
            <a:off x="6156325" y="3141663"/>
            <a:ext cx="720725" cy="366712"/>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55" name="Text Box 18"/>
          <p:cNvSpPr txBox="1">
            <a:spLocks noChangeArrowheads="1"/>
          </p:cNvSpPr>
          <p:nvPr/>
        </p:nvSpPr>
        <p:spPr bwMode="auto">
          <a:xfrm>
            <a:off x="1692275" y="4149725"/>
            <a:ext cx="720725" cy="366713"/>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56" name="Text Box 19"/>
          <p:cNvSpPr txBox="1">
            <a:spLocks noChangeArrowheads="1"/>
          </p:cNvSpPr>
          <p:nvPr/>
        </p:nvSpPr>
        <p:spPr bwMode="auto">
          <a:xfrm>
            <a:off x="2843213" y="4149725"/>
            <a:ext cx="720725" cy="366713"/>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57" name="Text Box 20"/>
          <p:cNvSpPr txBox="1">
            <a:spLocks noChangeArrowheads="1"/>
          </p:cNvSpPr>
          <p:nvPr/>
        </p:nvSpPr>
        <p:spPr bwMode="auto">
          <a:xfrm>
            <a:off x="3924300" y="4149725"/>
            <a:ext cx="720725" cy="366713"/>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58" name="Text Box 21"/>
          <p:cNvSpPr txBox="1">
            <a:spLocks noChangeArrowheads="1"/>
          </p:cNvSpPr>
          <p:nvPr/>
        </p:nvSpPr>
        <p:spPr bwMode="auto">
          <a:xfrm>
            <a:off x="5148263" y="4149725"/>
            <a:ext cx="720725" cy="366713"/>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59" name="Text Box 22"/>
          <p:cNvSpPr txBox="1">
            <a:spLocks noChangeArrowheads="1"/>
          </p:cNvSpPr>
          <p:nvPr/>
        </p:nvSpPr>
        <p:spPr bwMode="auto">
          <a:xfrm>
            <a:off x="6227763" y="4149725"/>
            <a:ext cx="720725" cy="366713"/>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60" name="Text Box 23"/>
          <p:cNvSpPr txBox="1">
            <a:spLocks noChangeArrowheads="1"/>
          </p:cNvSpPr>
          <p:nvPr/>
        </p:nvSpPr>
        <p:spPr bwMode="auto">
          <a:xfrm>
            <a:off x="7235825" y="4149725"/>
            <a:ext cx="720725" cy="366713"/>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61" name="Text Box 24"/>
          <p:cNvSpPr txBox="1">
            <a:spLocks noChangeArrowheads="1"/>
          </p:cNvSpPr>
          <p:nvPr/>
        </p:nvSpPr>
        <p:spPr bwMode="auto">
          <a:xfrm>
            <a:off x="7235825" y="3141663"/>
            <a:ext cx="720725" cy="366712"/>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62" name="Text Box 25"/>
          <p:cNvSpPr txBox="1">
            <a:spLocks noChangeArrowheads="1"/>
          </p:cNvSpPr>
          <p:nvPr/>
        </p:nvSpPr>
        <p:spPr bwMode="auto">
          <a:xfrm>
            <a:off x="7847013" y="2997200"/>
            <a:ext cx="1296987" cy="366713"/>
          </a:xfrm>
          <a:prstGeom prst="rect">
            <a:avLst/>
          </a:prstGeom>
          <a:solidFill>
            <a:srgbClr val="E4E4E4"/>
          </a:solidFill>
          <a:ln w="9525">
            <a:noFill/>
            <a:miter lim="800000"/>
            <a:headEnd/>
            <a:tailEnd/>
          </a:ln>
        </p:spPr>
        <p:txBody>
          <a:bodyPr>
            <a:spAutoFit/>
          </a:bodyPr>
          <a:lstStyle/>
          <a:p>
            <a:pPr>
              <a:spcBef>
                <a:spcPct val="50000"/>
              </a:spcBef>
            </a:pPr>
            <a:r>
              <a:rPr lang="es-ES" b="1">
                <a:solidFill>
                  <a:srgbClr val="F42B0A"/>
                </a:solidFill>
              </a:rPr>
              <a:t>½ O</a:t>
            </a:r>
            <a:r>
              <a:rPr lang="es-ES" b="1" baseline="-25000">
                <a:solidFill>
                  <a:srgbClr val="F42B0A"/>
                </a:solidFill>
              </a:rPr>
              <a:t>2</a:t>
            </a:r>
            <a:r>
              <a:rPr lang="es-ES" b="1">
                <a:solidFill>
                  <a:srgbClr val="F42B0A"/>
                </a:solidFill>
              </a:rPr>
              <a:t> + H</a:t>
            </a:r>
            <a:r>
              <a:rPr lang="es-ES" b="1" baseline="30000">
                <a:solidFill>
                  <a:srgbClr val="F42B0A"/>
                </a:solidFill>
              </a:rPr>
              <a:t>+</a:t>
            </a:r>
            <a:endParaRPr lang="es-ES" b="1">
              <a:solidFill>
                <a:srgbClr val="F42B0A"/>
              </a:solidFill>
            </a:endParaRPr>
          </a:p>
        </p:txBody>
      </p:sp>
      <p:sp>
        <p:nvSpPr>
          <p:cNvPr id="35863" name="Text Box 26"/>
          <p:cNvSpPr txBox="1">
            <a:spLocks noChangeArrowheads="1"/>
          </p:cNvSpPr>
          <p:nvPr/>
        </p:nvSpPr>
        <p:spPr bwMode="auto">
          <a:xfrm>
            <a:off x="8496300" y="4076700"/>
            <a:ext cx="647700" cy="366713"/>
          </a:xfrm>
          <a:prstGeom prst="rect">
            <a:avLst/>
          </a:prstGeom>
          <a:solidFill>
            <a:srgbClr val="E4E4E4"/>
          </a:solidFill>
          <a:ln w="9525">
            <a:noFill/>
            <a:miter lim="800000"/>
            <a:headEnd/>
            <a:tailEnd/>
          </a:ln>
        </p:spPr>
        <p:txBody>
          <a:bodyPr>
            <a:spAutoFit/>
          </a:bodyPr>
          <a:lstStyle/>
          <a:p>
            <a:pPr>
              <a:spcBef>
                <a:spcPct val="50000"/>
              </a:spcBef>
            </a:pPr>
            <a:r>
              <a:rPr lang="es-ES" b="1">
                <a:solidFill>
                  <a:srgbClr val="F42B0A"/>
                </a:solidFill>
              </a:rPr>
              <a:t>H</a:t>
            </a:r>
            <a:r>
              <a:rPr lang="es-ES" b="1" baseline="-25000">
                <a:solidFill>
                  <a:srgbClr val="F42B0A"/>
                </a:solidFill>
              </a:rPr>
              <a:t>2</a:t>
            </a:r>
            <a:r>
              <a:rPr lang="es-ES" b="1">
                <a:solidFill>
                  <a:srgbClr val="F42B0A"/>
                </a:solidFill>
              </a:rPr>
              <a:t>O</a:t>
            </a:r>
          </a:p>
        </p:txBody>
      </p:sp>
      <p:sp>
        <p:nvSpPr>
          <p:cNvPr id="35864" name="Oval 27"/>
          <p:cNvSpPr>
            <a:spLocks noChangeArrowheads="1"/>
          </p:cNvSpPr>
          <p:nvPr/>
        </p:nvSpPr>
        <p:spPr bwMode="auto">
          <a:xfrm>
            <a:off x="2638425" y="3500438"/>
            <a:ext cx="1081088" cy="503237"/>
          </a:xfrm>
          <a:prstGeom prst="ellipse">
            <a:avLst/>
          </a:prstGeom>
          <a:solidFill>
            <a:srgbClr val="EAEAEA"/>
          </a:solidFill>
          <a:ln w="9525">
            <a:noFill/>
            <a:round/>
            <a:headEnd/>
            <a:tailEnd/>
          </a:ln>
        </p:spPr>
        <p:txBody>
          <a:bodyPr wrap="none" anchor="ctr"/>
          <a:lstStyle/>
          <a:p>
            <a:pPr algn="ctr"/>
            <a:r>
              <a:rPr lang="es-ES" b="1">
                <a:solidFill>
                  <a:srgbClr val="3366FF"/>
                </a:solidFill>
              </a:rPr>
              <a:t>Cit.</a:t>
            </a:r>
          </a:p>
          <a:p>
            <a:pPr algn="ctr"/>
            <a:r>
              <a:rPr lang="es-ES" b="1">
                <a:solidFill>
                  <a:srgbClr val="3366FF"/>
                </a:solidFill>
              </a:rPr>
              <a:t>b</a:t>
            </a:r>
            <a:r>
              <a:rPr lang="es-ES" b="1" baseline="-25000">
                <a:solidFill>
                  <a:srgbClr val="3366FF"/>
                </a:solidFill>
              </a:rPr>
              <a:t>562</a:t>
            </a:r>
            <a:endParaRPr lang="es-ES">
              <a:solidFill>
                <a:srgbClr val="3366FF"/>
              </a:solidFill>
            </a:endParaRPr>
          </a:p>
        </p:txBody>
      </p:sp>
      <p:sp>
        <p:nvSpPr>
          <p:cNvPr id="35865" name="Text Box 28"/>
          <p:cNvSpPr txBox="1">
            <a:spLocks noChangeArrowheads="1"/>
          </p:cNvSpPr>
          <p:nvPr/>
        </p:nvSpPr>
        <p:spPr bwMode="auto">
          <a:xfrm>
            <a:off x="3862388" y="3644900"/>
            <a:ext cx="863600" cy="366713"/>
          </a:xfrm>
          <a:prstGeom prst="rect">
            <a:avLst/>
          </a:prstGeom>
          <a:solidFill>
            <a:srgbClr val="DDDDDD"/>
          </a:solidFill>
          <a:ln w="9525">
            <a:noFill/>
            <a:miter lim="800000"/>
            <a:headEnd/>
            <a:tailEnd/>
          </a:ln>
        </p:spPr>
        <p:txBody>
          <a:bodyPr>
            <a:spAutoFit/>
          </a:bodyPr>
          <a:lstStyle/>
          <a:p>
            <a:pPr>
              <a:spcBef>
                <a:spcPct val="50000"/>
              </a:spcBef>
            </a:pPr>
            <a:r>
              <a:rPr lang="es-ES" b="1">
                <a:solidFill>
                  <a:srgbClr val="3366FF"/>
                </a:solidFill>
              </a:rPr>
              <a:t> Fe-S</a:t>
            </a:r>
          </a:p>
        </p:txBody>
      </p:sp>
      <p:sp>
        <p:nvSpPr>
          <p:cNvPr id="35866" name="Oval 29"/>
          <p:cNvSpPr>
            <a:spLocks noChangeArrowheads="1"/>
          </p:cNvSpPr>
          <p:nvPr/>
        </p:nvSpPr>
        <p:spPr bwMode="auto">
          <a:xfrm>
            <a:off x="4859338" y="3500438"/>
            <a:ext cx="1081087" cy="647700"/>
          </a:xfrm>
          <a:prstGeom prst="ellipse">
            <a:avLst/>
          </a:prstGeom>
          <a:solidFill>
            <a:srgbClr val="EAEAEA"/>
          </a:solidFill>
          <a:ln w="9525">
            <a:noFill/>
            <a:round/>
            <a:headEnd/>
            <a:tailEnd/>
          </a:ln>
        </p:spPr>
        <p:txBody>
          <a:bodyPr wrap="none" anchor="ctr"/>
          <a:lstStyle/>
          <a:p>
            <a:pPr algn="ctr"/>
            <a:r>
              <a:rPr lang="es-ES" b="1">
                <a:solidFill>
                  <a:srgbClr val="3366FF"/>
                </a:solidFill>
              </a:rPr>
              <a:t>Cit.</a:t>
            </a:r>
          </a:p>
          <a:p>
            <a:pPr algn="ctr"/>
            <a:r>
              <a:rPr lang="es-ES" b="1">
                <a:solidFill>
                  <a:srgbClr val="3366FF"/>
                </a:solidFill>
              </a:rPr>
              <a:t>c</a:t>
            </a:r>
            <a:r>
              <a:rPr lang="es-ES" b="1" baseline="-25000">
                <a:solidFill>
                  <a:srgbClr val="3366FF"/>
                </a:solidFill>
              </a:rPr>
              <a:t>1</a:t>
            </a:r>
            <a:endParaRPr lang="es-ES" b="1">
              <a:solidFill>
                <a:srgbClr val="3366FF"/>
              </a:solidFill>
            </a:endParaRPr>
          </a:p>
        </p:txBody>
      </p:sp>
      <p:sp>
        <p:nvSpPr>
          <p:cNvPr id="35867" name="Oval 30"/>
          <p:cNvSpPr>
            <a:spLocks noChangeArrowheads="1"/>
          </p:cNvSpPr>
          <p:nvPr/>
        </p:nvSpPr>
        <p:spPr bwMode="auto">
          <a:xfrm>
            <a:off x="6084888" y="3500438"/>
            <a:ext cx="792162" cy="647700"/>
          </a:xfrm>
          <a:prstGeom prst="ellipse">
            <a:avLst/>
          </a:prstGeom>
          <a:solidFill>
            <a:srgbClr val="EAEAEA"/>
          </a:solidFill>
          <a:ln w="9525">
            <a:noFill/>
            <a:round/>
            <a:headEnd/>
            <a:tailEnd/>
          </a:ln>
        </p:spPr>
        <p:txBody>
          <a:bodyPr wrap="none" anchor="ctr"/>
          <a:lstStyle/>
          <a:p>
            <a:pPr algn="ctr"/>
            <a:r>
              <a:rPr lang="es-ES" b="1">
                <a:solidFill>
                  <a:srgbClr val="3366FF"/>
                </a:solidFill>
              </a:rPr>
              <a:t>Cit.</a:t>
            </a:r>
          </a:p>
          <a:p>
            <a:pPr algn="ctr"/>
            <a:r>
              <a:rPr lang="es-ES" b="1">
                <a:solidFill>
                  <a:srgbClr val="3366FF"/>
                </a:solidFill>
              </a:rPr>
              <a:t>c</a:t>
            </a:r>
            <a:endParaRPr lang="es-ES">
              <a:solidFill>
                <a:srgbClr val="3366FF"/>
              </a:solidFill>
            </a:endParaRPr>
          </a:p>
        </p:txBody>
      </p:sp>
      <p:sp>
        <p:nvSpPr>
          <p:cNvPr id="35868" name="Oval 31"/>
          <p:cNvSpPr>
            <a:spLocks noChangeArrowheads="1"/>
          </p:cNvSpPr>
          <p:nvPr/>
        </p:nvSpPr>
        <p:spPr bwMode="auto">
          <a:xfrm>
            <a:off x="7164388" y="3500438"/>
            <a:ext cx="863600" cy="647700"/>
          </a:xfrm>
          <a:prstGeom prst="ellipse">
            <a:avLst/>
          </a:prstGeom>
          <a:solidFill>
            <a:srgbClr val="EAEAEA"/>
          </a:solidFill>
          <a:ln w="9525">
            <a:noFill/>
            <a:round/>
            <a:headEnd/>
            <a:tailEnd/>
          </a:ln>
        </p:spPr>
        <p:txBody>
          <a:bodyPr wrap="none" anchor="ctr"/>
          <a:lstStyle/>
          <a:p>
            <a:pPr algn="ctr"/>
            <a:r>
              <a:rPr lang="es-ES" b="1">
                <a:solidFill>
                  <a:srgbClr val="3366FF"/>
                </a:solidFill>
              </a:rPr>
              <a:t>Cit.</a:t>
            </a:r>
          </a:p>
          <a:p>
            <a:pPr algn="ctr"/>
            <a:r>
              <a:rPr lang="es-ES" b="1">
                <a:solidFill>
                  <a:srgbClr val="3366FF"/>
                </a:solidFill>
              </a:rPr>
              <a:t>a.a</a:t>
            </a:r>
            <a:r>
              <a:rPr lang="es-ES" b="1" baseline="-25000">
                <a:solidFill>
                  <a:srgbClr val="3366FF"/>
                </a:solidFill>
              </a:rPr>
              <a:t>3</a:t>
            </a:r>
            <a:endParaRPr lang="es-ES">
              <a:solidFill>
                <a:srgbClr val="3366FF"/>
              </a:solidFill>
            </a:endParaRPr>
          </a:p>
        </p:txBody>
      </p:sp>
      <p:grpSp>
        <p:nvGrpSpPr>
          <p:cNvPr id="2" name="Group 67"/>
          <p:cNvGrpSpPr>
            <a:grpSpLocks/>
          </p:cNvGrpSpPr>
          <p:nvPr/>
        </p:nvGrpSpPr>
        <p:grpSpPr bwMode="auto">
          <a:xfrm>
            <a:off x="6732588" y="4508500"/>
            <a:ext cx="1728787" cy="1241425"/>
            <a:chOff x="4241" y="2840"/>
            <a:chExt cx="1089" cy="782"/>
          </a:xfrm>
        </p:grpSpPr>
        <p:grpSp>
          <p:nvGrpSpPr>
            <p:cNvPr id="3" name="Group 35"/>
            <p:cNvGrpSpPr>
              <a:grpSpLocks/>
            </p:cNvGrpSpPr>
            <p:nvPr/>
          </p:nvGrpSpPr>
          <p:grpSpPr bwMode="auto">
            <a:xfrm>
              <a:off x="4468" y="2840"/>
              <a:ext cx="635" cy="227"/>
              <a:chOff x="4558" y="2886"/>
              <a:chExt cx="635" cy="227"/>
            </a:xfrm>
          </p:grpSpPr>
          <p:sp>
            <p:nvSpPr>
              <p:cNvPr id="35897" name="Line 32"/>
              <p:cNvSpPr>
                <a:spLocks noChangeShapeType="1"/>
              </p:cNvSpPr>
              <p:nvPr/>
            </p:nvSpPr>
            <p:spPr bwMode="auto">
              <a:xfrm>
                <a:off x="4558" y="3113"/>
                <a:ext cx="635" cy="0"/>
              </a:xfrm>
              <a:prstGeom prst="line">
                <a:avLst/>
              </a:prstGeom>
              <a:noFill/>
              <a:ln w="38100">
                <a:solidFill>
                  <a:schemeClr val="tx1"/>
                </a:solidFill>
                <a:round/>
                <a:headEnd/>
                <a:tailEnd/>
              </a:ln>
            </p:spPr>
            <p:txBody>
              <a:bodyPr/>
              <a:lstStyle/>
              <a:p>
                <a:endParaRPr lang="es-AR"/>
              </a:p>
            </p:txBody>
          </p:sp>
          <p:sp>
            <p:nvSpPr>
              <p:cNvPr id="35898" name="Line 33"/>
              <p:cNvSpPr>
                <a:spLocks noChangeShapeType="1"/>
              </p:cNvSpPr>
              <p:nvPr/>
            </p:nvSpPr>
            <p:spPr bwMode="auto">
              <a:xfrm>
                <a:off x="4558" y="2886"/>
                <a:ext cx="0" cy="227"/>
              </a:xfrm>
              <a:prstGeom prst="line">
                <a:avLst/>
              </a:prstGeom>
              <a:noFill/>
              <a:ln w="38100">
                <a:solidFill>
                  <a:schemeClr val="tx1"/>
                </a:solidFill>
                <a:round/>
                <a:headEnd/>
                <a:tailEnd/>
              </a:ln>
            </p:spPr>
            <p:txBody>
              <a:bodyPr/>
              <a:lstStyle/>
              <a:p>
                <a:endParaRPr lang="es-AR"/>
              </a:p>
            </p:txBody>
          </p:sp>
          <p:sp>
            <p:nvSpPr>
              <p:cNvPr id="35899" name="Line 34"/>
              <p:cNvSpPr>
                <a:spLocks noChangeShapeType="1"/>
              </p:cNvSpPr>
              <p:nvPr/>
            </p:nvSpPr>
            <p:spPr bwMode="auto">
              <a:xfrm>
                <a:off x="5193" y="2886"/>
                <a:ext cx="0" cy="227"/>
              </a:xfrm>
              <a:prstGeom prst="line">
                <a:avLst/>
              </a:prstGeom>
              <a:noFill/>
              <a:ln w="38100">
                <a:solidFill>
                  <a:schemeClr val="tx1"/>
                </a:solidFill>
                <a:round/>
                <a:headEnd/>
                <a:tailEnd/>
              </a:ln>
            </p:spPr>
            <p:txBody>
              <a:bodyPr/>
              <a:lstStyle/>
              <a:p>
                <a:endParaRPr lang="es-AR"/>
              </a:p>
            </p:txBody>
          </p:sp>
        </p:grpSp>
        <p:sp>
          <p:nvSpPr>
            <p:cNvPr id="35895" name="Text Box 36"/>
            <p:cNvSpPr txBox="1">
              <a:spLocks noChangeArrowheads="1"/>
            </p:cNvSpPr>
            <p:nvPr/>
          </p:nvSpPr>
          <p:spPr bwMode="auto">
            <a:xfrm>
              <a:off x="4241" y="3385"/>
              <a:ext cx="1089" cy="237"/>
            </a:xfrm>
            <a:prstGeom prst="rect">
              <a:avLst/>
            </a:prstGeom>
            <a:noFill/>
            <a:ln w="9525">
              <a:solidFill>
                <a:schemeClr val="accent2"/>
              </a:solidFill>
              <a:miter lim="800000"/>
              <a:headEnd/>
              <a:tailEnd/>
            </a:ln>
          </p:spPr>
          <p:txBody>
            <a:bodyPr>
              <a:spAutoFit/>
            </a:bodyPr>
            <a:lstStyle/>
            <a:p>
              <a:pPr>
                <a:spcBef>
                  <a:spcPct val="50000"/>
                </a:spcBef>
              </a:pPr>
              <a:r>
                <a:rPr lang="es-ES" b="1">
                  <a:solidFill>
                    <a:srgbClr val="0000FF"/>
                  </a:solidFill>
                </a:rPr>
                <a:t>Complejo IV</a:t>
              </a:r>
            </a:p>
          </p:txBody>
        </p:sp>
        <p:sp>
          <p:nvSpPr>
            <p:cNvPr id="35896" name="Line 37"/>
            <p:cNvSpPr>
              <a:spLocks noChangeShapeType="1"/>
            </p:cNvSpPr>
            <p:nvPr/>
          </p:nvSpPr>
          <p:spPr bwMode="auto">
            <a:xfrm>
              <a:off x="4740" y="3067"/>
              <a:ext cx="0" cy="227"/>
            </a:xfrm>
            <a:prstGeom prst="line">
              <a:avLst/>
            </a:prstGeom>
            <a:noFill/>
            <a:ln w="9525">
              <a:solidFill>
                <a:schemeClr val="tx1"/>
              </a:solidFill>
              <a:round/>
              <a:headEnd/>
              <a:tailEnd type="triangle" w="med" len="med"/>
            </a:ln>
          </p:spPr>
          <p:txBody>
            <a:bodyPr/>
            <a:lstStyle/>
            <a:p>
              <a:endParaRPr lang="es-AR"/>
            </a:p>
          </p:txBody>
        </p:sp>
      </p:grpSp>
      <p:grpSp>
        <p:nvGrpSpPr>
          <p:cNvPr id="4" name="Group 66"/>
          <p:cNvGrpSpPr>
            <a:grpSpLocks/>
          </p:cNvGrpSpPr>
          <p:nvPr/>
        </p:nvGrpSpPr>
        <p:grpSpPr bwMode="auto">
          <a:xfrm>
            <a:off x="1476375" y="4221163"/>
            <a:ext cx="4464050" cy="1671637"/>
            <a:chOff x="930" y="2659"/>
            <a:chExt cx="2812" cy="1053"/>
          </a:xfrm>
        </p:grpSpPr>
        <p:grpSp>
          <p:nvGrpSpPr>
            <p:cNvPr id="5" name="Group 41"/>
            <p:cNvGrpSpPr>
              <a:grpSpLocks/>
            </p:cNvGrpSpPr>
            <p:nvPr/>
          </p:nvGrpSpPr>
          <p:grpSpPr bwMode="auto">
            <a:xfrm>
              <a:off x="930" y="2659"/>
              <a:ext cx="2812" cy="454"/>
              <a:chOff x="930" y="2885"/>
              <a:chExt cx="2812" cy="454"/>
            </a:xfrm>
          </p:grpSpPr>
          <p:sp>
            <p:nvSpPr>
              <p:cNvPr id="35891" name="Line 38"/>
              <p:cNvSpPr>
                <a:spLocks noChangeShapeType="1"/>
              </p:cNvSpPr>
              <p:nvPr/>
            </p:nvSpPr>
            <p:spPr bwMode="auto">
              <a:xfrm>
                <a:off x="930" y="2885"/>
                <a:ext cx="0" cy="454"/>
              </a:xfrm>
              <a:prstGeom prst="line">
                <a:avLst/>
              </a:prstGeom>
              <a:noFill/>
              <a:ln w="38100">
                <a:solidFill>
                  <a:schemeClr val="tx1"/>
                </a:solidFill>
                <a:round/>
                <a:headEnd/>
                <a:tailEnd/>
              </a:ln>
            </p:spPr>
            <p:txBody>
              <a:bodyPr/>
              <a:lstStyle/>
              <a:p>
                <a:endParaRPr lang="es-AR"/>
              </a:p>
            </p:txBody>
          </p:sp>
          <p:sp>
            <p:nvSpPr>
              <p:cNvPr id="35892" name="Line 39"/>
              <p:cNvSpPr>
                <a:spLocks noChangeShapeType="1"/>
              </p:cNvSpPr>
              <p:nvPr/>
            </p:nvSpPr>
            <p:spPr bwMode="auto">
              <a:xfrm>
                <a:off x="930" y="3339"/>
                <a:ext cx="2812" cy="0"/>
              </a:xfrm>
              <a:prstGeom prst="line">
                <a:avLst/>
              </a:prstGeom>
              <a:noFill/>
              <a:ln w="38100">
                <a:solidFill>
                  <a:schemeClr val="tx1"/>
                </a:solidFill>
                <a:round/>
                <a:headEnd/>
                <a:tailEnd/>
              </a:ln>
            </p:spPr>
            <p:txBody>
              <a:bodyPr/>
              <a:lstStyle/>
              <a:p>
                <a:endParaRPr lang="es-AR"/>
              </a:p>
            </p:txBody>
          </p:sp>
          <p:sp>
            <p:nvSpPr>
              <p:cNvPr id="35893" name="Line 40"/>
              <p:cNvSpPr>
                <a:spLocks noChangeShapeType="1"/>
              </p:cNvSpPr>
              <p:nvPr/>
            </p:nvSpPr>
            <p:spPr bwMode="auto">
              <a:xfrm>
                <a:off x="3742" y="2885"/>
                <a:ext cx="0" cy="454"/>
              </a:xfrm>
              <a:prstGeom prst="line">
                <a:avLst/>
              </a:prstGeom>
              <a:noFill/>
              <a:ln w="38100">
                <a:solidFill>
                  <a:schemeClr val="tx1"/>
                </a:solidFill>
                <a:round/>
                <a:headEnd/>
                <a:tailEnd/>
              </a:ln>
            </p:spPr>
            <p:txBody>
              <a:bodyPr/>
              <a:lstStyle/>
              <a:p>
                <a:endParaRPr lang="es-AR"/>
              </a:p>
            </p:txBody>
          </p:sp>
        </p:grpSp>
        <p:sp>
          <p:nvSpPr>
            <p:cNvPr id="35889" name="Text Box 42"/>
            <p:cNvSpPr txBox="1">
              <a:spLocks noChangeArrowheads="1"/>
            </p:cNvSpPr>
            <p:nvPr/>
          </p:nvSpPr>
          <p:spPr bwMode="auto">
            <a:xfrm>
              <a:off x="1701" y="3475"/>
              <a:ext cx="1089" cy="237"/>
            </a:xfrm>
            <a:prstGeom prst="rect">
              <a:avLst/>
            </a:prstGeom>
            <a:noFill/>
            <a:ln w="9525">
              <a:solidFill>
                <a:schemeClr val="accent2"/>
              </a:solidFill>
              <a:miter lim="800000"/>
              <a:headEnd/>
              <a:tailEnd/>
            </a:ln>
          </p:spPr>
          <p:txBody>
            <a:bodyPr>
              <a:spAutoFit/>
            </a:bodyPr>
            <a:lstStyle/>
            <a:p>
              <a:r>
                <a:rPr lang="es-ES" b="1">
                  <a:solidFill>
                    <a:srgbClr val="0000FF"/>
                  </a:solidFill>
                </a:rPr>
                <a:t>Complejo III</a:t>
              </a:r>
              <a:endParaRPr lang="es-ES">
                <a:solidFill>
                  <a:srgbClr val="0000FF"/>
                </a:solidFill>
              </a:endParaRPr>
            </a:p>
          </p:txBody>
        </p:sp>
        <p:sp>
          <p:nvSpPr>
            <p:cNvPr id="35890" name="Line 43"/>
            <p:cNvSpPr>
              <a:spLocks noChangeShapeType="1"/>
            </p:cNvSpPr>
            <p:nvPr/>
          </p:nvSpPr>
          <p:spPr bwMode="auto">
            <a:xfrm>
              <a:off x="2200" y="3113"/>
              <a:ext cx="0" cy="317"/>
            </a:xfrm>
            <a:prstGeom prst="line">
              <a:avLst/>
            </a:prstGeom>
            <a:noFill/>
            <a:ln w="9525">
              <a:solidFill>
                <a:schemeClr val="tx1"/>
              </a:solidFill>
              <a:round/>
              <a:headEnd/>
              <a:tailEnd type="triangle" w="med" len="med"/>
            </a:ln>
          </p:spPr>
          <p:txBody>
            <a:bodyPr/>
            <a:lstStyle/>
            <a:p>
              <a:endParaRPr lang="es-AR"/>
            </a:p>
          </p:txBody>
        </p:sp>
      </p:grpSp>
      <p:sp>
        <p:nvSpPr>
          <p:cNvPr id="35871" name="Line 45"/>
          <p:cNvSpPr>
            <a:spLocks noChangeShapeType="1"/>
          </p:cNvSpPr>
          <p:nvPr/>
        </p:nvSpPr>
        <p:spPr bwMode="auto">
          <a:xfrm rot="2031180">
            <a:off x="1619250" y="4149725"/>
            <a:ext cx="107950" cy="0"/>
          </a:xfrm>
          <a:prstGeom prst="line">
            <a:avLst/>
          </a:prstGeom>
          <a:noFill/>
          <a:ln w="50800">
            <a:solidFill>
              <a:schemeClr val="tx1"/>
            </a:solidFill>
            <a:round/>
            <a:headEnd/>
            <a:tailEnd type="triangle" w="sm" len="sm"/>
          </a:ln>
        </p:spPr>
        <p:txBody>
          <a:bodyPr/>
          <a:lstStyle/>
          <a:p>
            <a:endParaRPr lang="es-AR"/>
          </a:p>
        </p:txBody>
      </p:sp>
      <p:grpSp>
        <p:nvGrpSpPr>
          <p:cNvPr id="6" name="Group 54"/>
          <p:cNvGrpSpPr>
            <a:grpSpLocks/>
          </p:cNvGrpSpPr>
          <p:nvPr/>
        </p:nvGrpSpPr>
        <p:grpSpPr bwMode="auto">
          <a:xfrm>
            <a:off x="2411413" y="3284538"/>
            <a:ext cx="396875" cy="107950"/>
            <a:chOff x="1519" y="2069"/>
            <a:chExt cx="250" cy="68"/>
          </a:xfrm>
        </p:grpSpPr>
        <p:sp>
          <p:nvSpPr>
            <p:cNvPr id="35886" name="Line 46"/>
            <p:cNvSpPr>
              <a:spLocks noChangeShapeType="1"/>
            </p:cNvSpPr>
            <p:nvPr/>
          </p:nvSpPr>
          <p:spPr bwMode="auto">
            <a:xfrm rot="-7870668">
              <a:off x="1486" y="2102"/>
              <a:ext cx="68" cy="1"/>
            </a:xfrm>
            <a:prstGeom prst="line">
              <a:avLst/>
            </a:prstGeom>
            <a:noFill/>
            <a:ln w="50800">
              <a:solidFill>
                <a:schemeClr val="tx1"/>
              </a:solidFill>
              <a:round/>
              <a:headEnd/>
              <a:tailEnd type="triangle" w="sm" len="sm"/>
            </a:ln>
          </p:spPr>
          <p:txBody>
            <a:bodyPr/>
            <a:lstStyle/>
            <a:p>
              <a:endParaRPr lang="es-AR"/>
            </a:p>
          </p:txBody>
        </p:sp>
        <p:sp>
          <p:nvSpPr>
            <p:cNvPr id="35887" name="Line 47"/>
            <p:cNvSpPr>
              <a:spLocks noChangeShapeType="1"/>
            </p:cNvSpPr>
            <p:nvPr/>
          </p:nvSpPr>
          <p:spPr bwMode="auto">
            <a:xfrm rot="-2010729">
              <a:off x="1701" y="2115"/>
              <a:ext cx="68" cy="0"/>
            </a:xfrm>
            <a:prstGeom prst="line">
              <a:avLst/>
            </a:prstGeom>
            <a:noFill/>
            <a:ln w="50800">
              <a:solidFill>
                <a:schemeClr val="tx1"/>
              </a:solidFill>
              <a:round/>
              <a:headEnd/>
              <a:tailEnd type="triangle" w="sm" len="sm"/>
            </a:ln>
          </p:spPr>
          <p:txBody>
            <a:bodyPr/>
            <a:lstStyle/>
            <a:p>
              <a:endParaRPr lang="es-AR"/>
            </a:p>
          </p:txBody>
        </p:sp>
      </p:grpSp>
      <p:grpSp>
        <p:nvGrpSpPr>
          <p:cNvPr id="7" name="Group 50"/>
          <p:cNvGrpSpPr>
            <a:grpSpLocks/>
          </p:cNvGrpSpPr>
          <p:nvPr/>
        </p:nvGrpSpPr>
        <p:grpSpPr bwMode="auto">
          <a:xfrm>
            <a:off x="3562350" y="4076700"/>
            <a:ext cx="290513" cy="107950"/>
            <a:chOff x="2244" y="2568"/>
            <a:chExt cx="183" cy="68"/>
          </a:xfrm>
        </p:grpSpPr>
        <p:sp>
          <p:nvSpPr>
            <p:cNvPr id="35884" name="Line 48"/>
            <p:cNvSpPr>
              <a:spLocks noChangeShapeType="1"/>
            </p:cNvSpPr>
            <p:nvPr/>
          </p:nvSpPr>
          <p:spPr bwMode="auto">
            <a:xfrm rot="7620278">
              <a:off x="2211" y="2601"/>
              <a:ext cx="68" cy="1"/>
            </a:xfrm>
            <a:prstGeom prst="line">
              <a:avLst/>
            </a:prstGeom>
            <a:noFill/>
            <a:ln w="50800">
              <a:solidFill>
                <a:schemeClr val="tx1"/>
              </a:solidFill>
              <a:round/>
              <a:headEnd/>
              <a:tailEnd type="triangle" w="sm" len="sm"/>
            </a:ln>
          </p:spPr>
          <p:txBody>
            <a:bodyPr/>
            <a:lstStyle/>
            <a:p>
              <a:endParaRPr lang="es-AR"/>
            </a:p>
          </p:txBody>
        </p:sp>
        <p:sp>
          <p:nvSpPr>
            <p:cNvPr id="35885" name="Line 49"/>
            <p:cNvSpPr>
              <a:spLocks noChangeShapeType="1"/>
            </p:cNvSpPr>
            <p:nvPr/>
          </p:nvSpPr>
          <p:spPr bwMode="auto">
            <a:xfrm rot="2852591">
              <a:off x="2393" y="2601"/>
              <a:ext cx="68" cy="1"/>
            </a:xfrm>
            <a:prstGeom prst="line">
              <a:avLst/>
            </a:prstGeom>
            <a:noFill/>
            <a:ln w="50800">
              <a:solidFill>
                <a:schemeClr val="tx1"/>
              </a:solidFill>
              <a:round/>
              <a:headEnd/>
              <a:tailEnd type="triangle" w="sm" len="sm"/>
            </a:ln>
          </p:spPr>
          <p:txBody>
            <a:bodyPr/>
            <a:lstStyle/>
            <a:p>
              <a:endParaRPr lang="es-AR"/>
            </a:p>
          </p:txBody>
        </p:sp>
      </p:grpSp>
      <p:sp>
        <p:nvSpPr>
          <p:cNvPr id="35874" name="Line 52"/>
          <p:cNvSpPr>
            <a:spLocks noChangeShapeType="1"/>
          </p:cNvSpPr>
          <p:nvPr/>
        </p:nvSpPr>
        <p:spPr bwMode="auto">
          <a:xfrm rot="7620278">
            <a:off x="5742782" y="4202906"/>
            <a:ext cx="107950" cy="1587"/>
          </a:xfrm>
          <a:prstGeom prst="line">
            <a:avLst/>
          </a:prstGeom>
          <a:noFill/>
          <a:ln w="50800">
            <a:solidFill>
              <a:schemeClr val="tx1"/>
            </a:solidFill>
            <a:round/>
            <a:headEnd/>
            <a:tailEnd type="triangle" w="sm" len="sm"/>
          </a:ln>
        </p:spPr>
        <p:txBody>
          <a:bodyPr/>
          <a:lstStyle/>
          <a:p>
            <a:endParaRPr lang="es-AR"/>
          </a:p>
        </p:txBody>
      </p:sp>
      <p:sp>
        <p:nvSpPr>
          <p:cNvPr id="35875" name="Line 53"/>
          <p:cNvSpPr>
            <a:spLocks noChangeShapeType="1"/>
          </p:cNvSpPr>
          <p:nvPr/>
        </p:nvSpPr>
        <p:spPr bwMode="auto">
          <a:xfrm rot="2852591">
            <a:off x="6172994" y="4237831"/>
            <a:ext cx="107950" cy="1588"/>
          </a:xfrm>
          <a:prstGeom prst="line">
            <a:avLst/>
          </a:prstGeom>
          <a:noFill/>
          <a:ln w="50800">
            <a:solidFill>
              <a:schemeClr val="tx1"/>
            </a:solidFill>
            <a:round/>
            <a:headEnd/>
            <a:tailEnd type="triangle" w="sm" len="sm"/>
          </a:ln>
        </p:spPr>
        <p:txBody>
          <a:bodyPr/>
          <a:lstStyle/>
          <a:p>
            <a:endParaRPr lang="es-AR"/>
          </a:p>
        </p:txBody>
      </p:sp>
      <p:sp>
        <p:nvSpPr>
          <p:cNvPr id="35876" name="Line 56"/>
          <p:cNvSpPr>
            <a:spLocks noChangeShapeType="1"/>
          </p:cNvSpPr>
          <p:nvPr/>
        </p:nvSpPr>
        <p:spPr bwMode="auto">
          <a:xfrm rot="-7870668">
            <a:off x="4518819" y="3302794"/>
            <a:ext cx="107950" cy="1588"/>
          </a:xfrm>
          <a:prstGeom prst="line">
            <a:avLst/>
          </a:prstGeom>
          <a:noFill/>
          <a:ln w="50800">
            <a:solidFill>
              <a:schemeClr val="tx1"/>
            </a:solidFill>
            <a:round/>
            <a:headEnd/>
            <a:tailEnd type="triangle" w="sm" len="sm"/>
          </a:ln>
        </p:spPr>
        <p:txBody>
          <a:bodyPr/>
          <a:lstStyle/>
          <a:p>
            <a:endParaRPr lang="es-AR"/>
          </a:p>
        </p:txBody>
      </p:sp>
      <p:sp>
        <p:nvSpPr>
          <p:cNvPr id="35877" name="Line 57"/>
          <p:cNvSpPr>
            <a:spLocks noChangeShapeType="1"/>
          </p:cNvSpPr>
          <p:nvPr/>
        </p:nvSpPr>
        <p:spPr bwMode="auto">
          <a:xfrm rot="-2010729">
            <a:off x="4968875" y="3322638"/>
            <a:ext cx="107950" cy="0"/>
          </a:xfrm>
          <a:prstGeom prst="line">
            <a:avLst/>
          </a:prstGeom>
          <a:noFill/>
          <a:ln w="50800">
            <a:solidFill>
              <a:schemeClr val="tx1"/>
            </a:solidFill>
            <a:round/>
            <a:headEnd/>
            <a:tailEnd type="triangle" w="sm" len="sm"/>
          </a:ln>
        </p:spPr>
        <p:txBody>
          <a:bodyPr/>
          <a:lstStyle/>
          <a:p>
            <a:endParaRPr lang="es-AR"/>
          </a:p>
        </p:txBody>
      </p:sp>
      <p:grpSp>
        <p:nvGrpSpPr>
          <p:cNvPr id="8" name="Group 58"/>
          <p:cNvGrpSpPr>
            <a:grpSpLocks/>
          </p:cNvGrpSpPr>
          <p:nvPr/>
        </p:nvGrpSpPr>
        <p:grpSpPr bwMode="auto">
          <a:xfrm>
            <a:off x="6911975" y="3284538"/>
            <a:ext cx="396875" cy="107950"/>
            <a:chOff x="1519" y="2069"/>
            <a:chExt cx="250" cy="68"/>
          </a:xfrm>
        </p:grpSpPr>
        <p:sp>
          <p:nvSpPr>
            <p:cNvPr id="35882" name="Line 59"/>
            <p:cNvSpPr>
              <a:spLocks noChangeShapeType="1"/>
            </p:cNvSpPr>
            <p:nvPr/>
          </p:nvSpPr>
          <p:spPr bwMode="auto">
            <a:xfrm rot="-7870668">
              <a:off x="1486" y="2102"/>
              <a:ext cx="68" cy="1"/>
            </a:xfrm>
            <a:prstGeom prst="line">
              <a:avLst/>
            </a:prstGeom>
            <a:noFill/>
            <a:ln w="50800">
              <a:solidFill>
                <a:schemeClr val="tx1"/>
              </a:solidFill>
              <a:round/>
              <a:headEnd/>
              <a:tailEnd type="triangle" w="sm" len="sm"/>
            </a:ln>
          </p:spPr>
          <p:txBody>
            <a:bodyPr/>
            <a:lstStyle/>
            <a:p>
              <a:endParaRPr lang="es-AR"/>
            </a:p>
          </p:txBody>
        </p:sp>
        <p:sp>
          <p:nvSpPr>
            <p:cNvPr id="35883" name="Line 60"/>
            <p:cNvSpPr>
              <a:spLocks noChangeShapeType="1"/>
            </p:cNvSpPr>
            <p:nvPr/>
          </p:nvSpPr>
          <p:spPr bwMode="auto">
            <a:xfrm rot="-2010729">
              <a:off x="1701" y="2115"/>
              <a:ext cx="68" cy="0"/>
            </a:xfrm>
            <a:prstGeom prst="line">
              <a:avLst/>
            </a:prstGeom>
            <a:noFill/>
            <a:ln w="50800">
              <a:solidFill>
                <a:schemeClr val="tx1"/>
              </a:solidFill>
              <a:round/>
              <a:headEnd/>
              <a:tailEnd type="triangle" w="sm" len="sm"/>
            </a:ln>
          </p:spPr>
          <p:txBody>
            <a:bodyPr/>
            <a:lstStyle/>
            <a:p>
              <a:endParaRPr lang="es-AR"/>
            </a:p>
          </p:txBody>
        </p:sp>
      </p:grpSp>
      <p:sp>
        <p:nvSpPr>
          <p:cNvPr id="35879" name="Line 62"/>
          <p:cNvSpPr>
            <a:spLocks noChangeShapeType="1"/>
          </p:cNvSpPr>
          <p:nvPr/>
        </p:nvSpPr>
        <p:spPr bwMode="auto">
          <a:xfrm rot="7620278">
            <a:off x="7828757" y="4237831"/>
            <a:ext cx="107950" cy="1587"/>
          </a:xfrm>
          <a:prstGeom prst="line">
            <a:avLst/>
          </a:prstGeom>
          <a:noFill/>
          <a:ln w="50800">
            <a:solidFill>
              <a:schemeClr val="tx1"/>
            </a:solidFill>
            <a:round/>
            <a:headEnd/>
            <a:tailEnd type="triangle" w="sm" len="sm"/>
          </a:ln>
        </p:spPr>
        <p:txBody>
          <a:bodyPr/>
          <a:lstStyle/>
          <a:p>
            <a:endParaRPr lang="es-AR"/>
          </a:p>
        </p:txBody>
      </p:sp>
      <p:sp>
        <p:nvSpPr>
          <p:cNvPr id="35880" name="Line 63"/>
          <p:cNvSpPr>
            <a:spLocks noChangeShapeType="1"/>
          </p:cNvSpPr>
          <p:nvPr/>
        </p:nvSpPr>
        <p:spPr bwMode="auto">
          <a:xfrm rot="2852591">
            <a:off x="8405019" y="4237831"/>
            <a:ext cx="107950" cy="1588"/>
          </a:xfrm>
          <a:prstGeom prst="line">
            <a:avLst/>
          </a:prstGeom>
          <a:noFill/>
          <a:ln w="50800">
            <a:solidFill>
              <a:schemeClr val="tx1"/>
            </a:solidFill>
            <a:round/>
            <a:headEnd/>
            <a:tailEnd type="triangle" w="sm" len="sm"/>
          </a:ln>
        </p:spPr>
        <p:txBody>
          <a:bodyPr/>
          <a:lstStyle/>
          <a:p>
            <a:endParaRPr lang="es-AR"/>
          </a:p>
        </p:txBody>
      </p:sp>
      <p:sp>
        <p:nvSpPr>
          <p:cNvPr id="35881" name="Line 64"/>
          <p:cNvSpPr>
            <a:spLocks noChangeShapeType="1"/>
          </p:cNvSpPr>
          <p:nvPr/>
        </p:nvSpPr>
        <p:spPr bwMode="auto">
          <a:xfrm rot="237365" flipH="1">
            <a:off x="992188" y="4221163"/>
            <a:ext cx="123825" cy="17462"/>
          </a:xfrm>
          <a:prstGeom prst="line">
            <a:avLst/>
          </a:prstGeom>
          <a:noFill/>
          <a:ln w="50800">
            <a:solidFill>
              <a:schemeClr val="tx1"/>
            </a:solidFill>
            <a:round/>
            <a:headEnd/>
            <a:tailEnd type="triangle" w="sm" len="sm"/>
          </a:ln>
        </p:spPr>
        <p:txBody>
          <a:bodyPr/>
          <a:lstStyle/>
          <a:p>
            <a:endParaRPr lang="es-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8242"/>
                                        </p:tgtEl>
                                        <p:attrNameLst>
                                          <p:attrName>style.visibility</p:attrName>
                                        </p:attrNameLst>
                                      </p:cBhvr>
                                      <p:to>
                                        <p:strVal val="visible"/>
                                      </p:to>
                                    </p:set>
                                    <p:animEffect transition="in" filter="wipe(down)">
                                      <p:cBhvr>
                                        <p:cTn id="7" dur="500"/>
                                        <p:tgtEl>
                                          <p:spTgt spid="1382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8284"/>
                                        </p:tgtEl>
                                        <p:attrNameLst>
                                          <p:attrName>style.visibility</p:attrName>
                                        </p:attrNameLst>
                                      </p:cBhvr>
                                      <p:to>
                                        <p:strVal val="visible"/>
                                      </p:to>
                                    </p:set>
                                    <p:animEffect transition="in" filter="box(in)">
                                      <p:cBhvr>
                                        <p:cTn id="12" dur="500"/>
                                        <p:tgtEl>
                                          <p:spTgt spid="13828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5"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0.70"/>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5"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1000" fill="hold"/>
                                        <p:tgtEl>
                                          <p:spTgt spid="2"/>
                                        </p:tgtEl>
                                        <p:attrNameLst>
                                          <p:attrName>ppt_w</p:attrName>
                                        </p:attrNameLst>
                                      </p:cBhvr>
                                      <p:tavLst>
                                        <p:tav tm="0">
                                          <p:val>
                                            <p:strVal val="#ppt_w*0.70"/>
                                          </p:val>
                                        </p:tav>
                                        <p:tav tm="100000">
                                          <p:val>
                                            <p:strVal val="#ppt_w"/>
                                          </p:val>
                                        </p:tav>
                                      </p:tavLst>
                                    </p:anim>
                                    <p:anim calcmode="lin" valueType="num">
                                      <p:cBhvr>
                                        <p:cTn id="25" dur="1000" fill="hold"/>
                                        <p:tgtEl>
                                          <p:spTgt spid="2"/>
                                        </p:tgtEl>
                                        <p:attrNameLst>
                                          <p:attrName>ppt_h</p:attrName>
                                        </p:attrNameLst>
                                      </p:cBhvr>
                                      <p:tavLst>
                                        <p:tav tm="0">
                                          <p:val>
                                            <p:strVal val="#ppt_h"/>
                                          </p:val>
                                        </p:tav>
                                        <p:tav tm="100000">
                                          <p:val>
                                            <p:strVal val="#ppt_h"/>
                                          </p:val>
                                        </p:tav>
                                      </p:tavLst>
                                    </p:anim>
                                    <p:animEffect transition="in" filter="fade">
                                      <p:cBhvr>
                                        <p:cTn id="2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84" grpId="0" animBg="1"/>
      <p:bldP spid="13824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42844" y="642918"/>
            <a:ext cx="8786874" cy="5724631"/>
          </a:xfrm>
          <a:prstGeom prst="rect">
            <a:avLst/>
          </a:prstGeom>
          <a:noFill/>
          <a:ln w="9525">
            <a:noFill/>
            <a:miter lim="800000"/>
            <a:headEnd/>
            <a:tailEnd/>
          </a:ln>
          <a:effectLst/>
        </p:spPr>
      </p:pic>
      <p:sp>
        <p:nvSpPr>
          <p:cNvPr id="3" name="2 CuadroTexto"/>
          <p:cNvSpPr txBox="1"/>
          <p:nvPr/>
        </p:nvSpPr>
        <p:spPr>
          <a:xfrm>
            <a:off x="1571604" y="345024"/>
            <a:ext cx="6428106" cy="369332"/>
          </a:xfrm>
          <a:prstGeom prst="rect">
            <a:avLst/>
          </a:prstGeom>
          <a:noFill/>
        </p:spPr>
        <p:txBody>
          <a:bodyPr wrap="none" rtlCol="0">
            <a:spAutoFit/>
          </a:bodyPr>
          <a:lstStyle/>
          <a:p>
            <a:pPr algn="ctr"/>
            <a:r>
              <a:rPr lang="es-ES_tradnl" b="1" dirty="0" smtClean="0">
                <a:solidFill>
                  <a:srgbClr val="C00000"/>
                </a:solidFill>
              </a:rPr>
              <a:t>Ciclo “Q” : Paso de electrones y protones a través del Complejo III</a:t>
            </a:r>
            <a:endParaRPr lang="es-AR" b="1" dirty="0">
              <a:solidFill>
                <a:srgbClr val="C00000"/>
              </a:solidFill>
            </a:endParaRPr>
          </a:p>
        </p:txBody>
      </p:sp>
      <p:sp>
        <p:nvSpPr>
          <p:cNvPr id="1028" name="Rectangle 4"/>
          <p:cNvSpPr>
            <a:spLocks noChangeArrowheads="1"/>
          </p:cNvSpPr>
          <p:nvPr/>
        </p:nvSpPr>
        <p:spPr bwMode="auto">
          <a:xfrm>
            <a:off x="2143108" y="6429396"/>
            <a:ext cx="5226110"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Extraído de </a:t>
            </a:r>
            <a:r>
              <a:rPr kumimoji="0" lang="es-ES" sz="1100" b="0"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Lehninger</a:t>
            </a:r>
            <a:r>
              <a:rPr kumimoji="0" lang="es-ES" sz="11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A.L., Nelson, D., Cox M. “Principios de Bioquímica”, 2006</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214282" y="101591"/>
            <a:ext cx="6000792" cy="6470681"/>
          </a:xfrm>
          <a:prstGeom prst="rect">
            <a:avLst/>
          </a:prstGeom>
          <a:noFill/>
          <a:ln w="9525">
            <a:noFill/>
            <a:miter lim="800000"/>
            <a:headEnd/>
            <a:tailEnd/>
          </a:ln>
          <a:effectLst/>
        </p:spPr>
      </p:pic>
      <p:sp>
        <p:nvSpPr>
          <p:cNvPr id="3" name="2 CuadroTexto"/>
          <p:cNvSpPr txBox="1"/>
          <p:nvPr/>
        </p:nvSpPr>
        <p:spPr>
          <a:xfrm>
            <a:off x="4874883" y="357166"/>
            <a:ext cx="4269117" cy="584775"/>
          </a:xfrm>
          <a:prstGeom prst="rect">
            <a:avLst/>
          </a:prstGeom>
          <a:noFill/>
        </p:spPr>
        <p:txBody>
          <a:bodyPr wrap="none" rtlCol="0">
            <a:spAutoFit/>
          </a:bodyPr>
          <a:lstStyle/>
          <a:p>
            <a:pPr algn="ctr"/>
            <a:r>
              <a:rPr lang="es-ES_tradnl" sz="1600" b="1" dirty="0" smtClean="0">
                <a:solidFill>
                  <a:srgbClr val="C00000"/>
                </a:solidFill>
                <a:latin typeface="Arial" pitchFamily="34" charset="0"/>
                <a:cs typeface="Arial" pitchFamily="34" charset="0"/>
              </a:rPr>
              <a:t>Paso de los electrones por el Complejo IV</a:t>
            </a:r>
          </a:p>
          <a:p>
            <a:pPr algn="ctr"/>
            <a:r>
              <a:rPr lang="es-ES_tradnl" sz="1600" b="1" dirty="0" smtClean="0">
                <a:solidFill>
                  <a:srgbClr val="C00000"/>
                </a:solidFill>
                <a:latin typeface="Arial" pitchFamily="34" charset="0"/>
                <a:cs typeface="Arial" pitchFamily="34" charset="0"/>
              </a:rPr>
              <a:t>Bombeo de H+ acoplado</a:t>
            </a:r>
            <a:endParaRPr lang="es-AR" sz="1600" b="1" dirty="0">
              <a:solidFill>
                <a:srgbClr val="C00000"/>
              </a:solidFill>
              <a:latin typeface="Arial" pitchFamily="34" charset="0"/>
              <a:cs typeface="Arial" pitchFamily="34" charset="0"/>
            </a:endParaRPr>
          </a:p>
        </p:txBody>
      </p:sp>
      <p:sp>
        <p:nvSpPr>
          <p:cNvPr id="2051" name="Rectangle 3"/>
          <p:cNvSpPr>
            <a:spLocks noChangeArrowheads="1"/>
          </p:cNvSpPr>
          <p:nvPr/>
        </p:nvSpPr>
        <p:spPr bwMode="auto">
          <a:xfrm>
            <a:off x="1785918" y="64008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Extraído de </a:t>
            </a:r>
            <a:r>
              <a:rPr kumimoji="0" lang="es-ES" sz="1100" b="0"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Lehninger</a:t>
            </a:r>
            <a:r>
              <a:rPr kumimoji="0" lang="es-ES" sz="11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A.L., Nelson, D., Cox M. “Principios de Bioquímica”, 2006</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Rectángulo"/>
          <p:cNvSpPr>
            <a:spLocks noChangeArrowheads="1"/>
          </p:cNvSpPr>
          <p:nvPr/>
        </p:nvSpPr>
        <p:spPr bwMode="auto">
          <a:xfrm>
            <a:off x="611188" y="549275"/>
            <a:ext cx="8137525" cy="6001643"/>
          </a:xfrm>
          <a:prstGeom prst="rect">
            <a:avLst/>
          </a:prstGeom>
          <a:solidFill>
            <a:schemeClr val="bg1"/>
          </a:solidFill>
          <a:ln w="9525">
            <a:noFill/>
            <a:miter lim="800000"/>
            <a:headEnd/>
            <a:tailEnd/>
          </a:ln>
        </p:spPr>
        <p:txBody>
          <a:bodyPr>
            <a:spAutoFit/>
          </a:bodyPr>
          <a:lstStyle/>
          <a:p>
            <a:pPr algn="ctr"/>
            <a:r>
              <a:rPr lang="es-AR" sz="2400" b="1" dirty="0" smtClean="0">
                <a:solidFill>
                  <a:srgbClr val="C00000"/>
                </a:solidFill>
                <a:latin typeface="Arial Rounded MT Bold" pitchFamily="34" charset="0"/>
              </a:rPr>
              <a:t>LA CADENA DE TRANSPORTE DE ELECTRONES</a:t>
            </a:r>
          </a:p>
          <a:p>
            <a:pPr algn="ctr"/>
            <a:r>
              <a:rPr lang="es-AR" sz="2400" b="1" u="sng" dirty="0" smtClean="0">
                <a:solidFill>
                  <a:srgbClr val="C00000"/>
                </a:solidFill>
                <a:latin typeface="Arial Rounded MT Bold" pitchFamily="34" charset="0"/>
              </a:rPr>
              <a:t> </a:t>
            </a:r>
            <a:r>
              <a:rPr lang="es-AR" sz="2400" b="1" u="sng" dirty="0">
                <a:solidFill>
                  <a:srgbClr val="C00000"/>
                </a:solidFill>
                <a:latin typeface="Arial Rounded MT Bold" pitchFamily="34" charset="0"/>
              </a:rPr>
              <a:t>comprende dos procesos</a:t>
            </a:r>
            <a:r>
              <a:rPr lang="es-AR" sz="2400" b="1" dirty="0">
                <a:solidFill>
                  <a:srgbClr val="C00000"/>
                </a:solidFill>
                <a:latin typeface="Arial Rounded MT Bold" pitchFamily="34" charset="0"/>
              </a:rPr>
              <a:t>:</a:t>
            </a:r>
          </a:p>
          <a:p>
            <a:endParaRPr lang="es-AR" sz="2400" b="1" dirty="0">
              <a:solidFill>
                <a:srgbClr val="000000"/>
              </a:solidFill>
              <a:latin typeface="Arial Rounded MT Bold" pitchFamily="34" charset="0"/>
            </a:endParaRPr>
          </a:p>
          <a:p>
            <a:r>
              <a:rPr lang="es-AR" sz="2400" b="1" dirty="0">
                <a:solidFill>
                  <a:srgbClr val="000000"/>
                </a:solidFill>
                <a:latin typeface="Arial Rounded MT Bold" pitchFamily="34" charset="0"/>
              </a:rPr>
              <a:t>1.- </a:t>
            </a:r>
            <a:r>
              <a:rPr lang="es-AR" sz="2400" b="1" dirty="0">
                <a:solidFill>
                  <a:srgbClr val="0000CC"/>
                </a:solidFill>
                <a:latin typeface="Arial Rounded MT Bold" pitchFamily="34" charset="0"/>
              </a:rPr>
              <a:t>Los electrones son transportados a lo largo de la membrana</a:t>
            </a:r>
            <a:r>
              <a:rPr lang="es-AR" sz="2400" b="1" dirty="0">
                <a:solidFill>
                  <a:srgbClr val="000000"/>
                </a:solidFill>
                <a:latin typeface="Arial Rounded MT Bold" pitchFamily="34" charset="0"/>
              </a:rPr>
              <a:t>, de un complejo de proteínas transportadoras a otro.</a:t>
            </a:r>
          </a:p>
          <a:p>
            <a:endParaRPr lang="es-AR" sz="2400" b="1" dirty="0">
              <a:solidFill>
                <a:srgbClr val="000000"/>
              </a:solidFill>
              <a:latin typeface="Arial Rounded MT Bold" pitchFamily="34" charset="0"/>
            </a:endParaRPr>
          </a:p>
          <a:p>
            <a:r>
              <a:rPr lang="es-AR" sz="2400" b="1" dirty="0">
                <a:solidFill>
                  <a:srgbClr val="000000"/>
                </a:solidFill>
                <a:latin typeface="Arial Rounded MT Bold" pitchFamily="34" charset="0"/>
              </a:rPr>
              <a:t>2. </a:t>
            </a:r>
            <a:r>
              <a:rPr lang="es-AR" sz="2400" b="1" dirty="0">
                <a:solidFill>
                  <a:srgbClr val="0000CC"/>
                </a:solidFill>
                <a:latin typeface="Arial Rounded MT Bold" pitchFamily="34" charset="0"/>
              </a:rPr>
              <a:t>Los protones son </a:t>
            </a:r>
            <a:r>
              <a:rPr lang="es-AR" sz="2400" b="1" dirty="0" err="1">
                <a:solidFill>
                  <a:srgbClr val="0000CC"/>
                </a:solidFill>
                <a:latin typeface="Arial Rounded MT Bold" pitchFamily="34" charset="0"/>
              </a:rPr>
              <a:t>translocados</a:t>
            </a:r>
            <a:r>
              <a:rPr lang="es-AR" sz="2400" b="1" dirty="0">
                <a:solidFill>
                  <a:srgbClr val="0000CC"/>
                </a:solidFill>
                <a:latin typeface="Arial Rounded MT Bold" pitchFamily="34" charset="0"/>
              </a:rPr>
              <a:t> a través de la membrana,</a:t>
            </a:r>
            <a:r>
              <a:rPr lang="es-AR" sz="2400" b="1" dirty="0">
                <a:solidFill>
                  <a:srgbClr val="000000"/>
                </a:solidFill>
                <a:latin typeface="Arial Rounded MT Bold" pitchFamily="34" charset="0"/>
              </a:rPr>
              <a:t> desde el interior o matriz hacia el espacio </a:t>
            </a:r>
            <a:r>
              <a:rPr lang="es-AR" sz="2400" b="1" dirty="0" err="1">
                <a:solidFill>
                  <a:srgbClr val="000000"/>
                </a:solidFill>
                <a:latin typeface="Arial Rounded MT Bold" pitchFamily="34" charset="0"/>
              </a:rPr>
              <a:t>intermembrana</a:t>
            </a:r>
            <a:r>
              <a:rPr lang="es-AR" sz="2400" b="1" dirty="0">
                <a:solidFill>
                  <a:srgbClr val="000000"/>
                </a:solidFill>
                <a:latin typeface="Arial Rounded MT Bold" pitchFamily="34" charset="0"/>
              </a:rPr>
              <a:t> de la </a:t>
            </a:r>
            <a:r>
              <a:rPr lang="es-AR" sz="2400" b="1" dirty="0" smtClean="0">
                <a:solidFill>
                  <a:srgbClr val="000000"/>
                </a:solidFill>
                <a:latin typeface="Arial Rounded MT Bold" pitchFamily="34" charset="0"/>
              </a:rPr>
              <a:t>mitocondria. </a:t>
            </a:r>
          </a:p>
          <a:p>
            <a:r>
              <a:rPr lang="es-AR" sz="2400" b="1" dirty="0" smtClean="0">
                <a:solidFill>
                  <a:srgbClr val="000000"/>
                </a:solidFill>
                <a:latin typeface="Arial Rounded MT Bold" pitchFamily="34" charset="0"/>
              </a:rPr>
              <a:t>	Esto determina la formación de un </a:t>
            </a:r>
          </a:p>
          <a:p>
            <a:r>
              <a:rPr lang="es-AR" sz="2400" b="1" dirty="0" smtClean="0">
                <a:solidFill>
                  <a:srgbClr val="C00000"/>
                </a:solidFill>
                <a:latin typeface="Arial Rounded MT Bold" pitchFamily="34" charset="0"/>
              </a:rPr>
              <a:t>	gradiente </a:t>
            </a:r>
            <a:r>
              <a:rPr lang="es-AR" sz="2400" b="1" dirty="0">
                <a:solidFill>
                  <a:srgbClr val="C00000"/>
                </a:solidFill>
                <a:latin typeface="Arial Rounded MT Bold" pitchFamily="34" charset="0"/>
              </a:rPr>
              <a:t>de </a:t>
            </a:r>
            <a:r>
              <a:rPr lang="es-AR" sz="2400" b="1" dirty="0" smtClean="0">
                <a:solidFill>
                  <a:srgbClr val="C00000"/>
                </a:solidFill>
                <a:latin typeface="Arial Rounded MT Bold" pitchFamily="34" charset="0"/>
              </a:rPr>
              <a:t>protones.</a:t>
            </a:r>
            <a:endParaRPr lang="es-AR" sz="2400" b="1" dirty="0">
              <a:solidFill>
                <a:srgbClr val="C00000"/>
              </a:solidFill>
              <a:latin typeface="Arial Rounded MT Bold" pitchFamily="34" charset="0"/>
            </a:endParaRPr>
          </a:p>
          <a:p>
            <a:pPr algn="ctr"/>
            <a:endParaRPr lang="es-AR" sz="2400" b="1" dirty="0">
              <a:solidFill>
                <a:srgbClr val="000000"/>
              </a:solidFill>
              <a:latin typeface="Arial Rounded MT Bold" pitchFamily="34" charset="0"/>
            </a:endParaRPr>
          </a:p>
          <a:p>
            <a:pPr algn="ctr"/>
            <a:r>
              <a:rPr lang="es-AR" sz="2400" b="1" dirty="0">
                <a:solidFill>
                  <a:srgbClr val="000000"/>
                </a:solidFill>
                <a:latin typeface="Arial Rounded MT Bold" pitchFamily="34" charset="0"/>
              </a:rPr>
              <a:t>El </a:t>
            </a:r>
            <a:r>
              <a:rPr lang="es-AR" sz="2400" b="1" dirty="0">
                <a:solidFill>
                  <a:srgbClr val="C00000"/>
                </a:solidFill>
                <a:latin typeface="Arial Rounded MT Bold" pitchFamily="34" charset="0"/>
              </a:rPr>
              <a:t>oxígeno es el aceptor terminal del electrón</a:t>
            </a:r>
            <a:r>
              <a:rPr lang="es-AR" sz="2400" b="1" dirty="0">
                <a:solidFill>
                  <a:srgbClr val="000000"/>
                </a:solidFill>
                <a:latin typeface="Arial Rounded MT Bold" pitchFamily="34" charset="0"/>
              </a:rPr>
              <a:t>, combinándose con electrones e iones H</a:t>
            </a:r>
            <a:r>
              <a:rPr lang="es-AR" sz="2400" b="1" baseline="30000" dirty="0" smtClean="0">
                <a:solidFill>
                  <a:srgbClr val="000000"/>
                </a:solidFill>
                <a:latin typeface="Arial Rounded MT Bold" pitchFamily="34" charset="0"/>
              </a:rPr>
              <a:t>+</a:t>
            </a:r>
          </a:p>
          <a:p>
            <a:pPr algn="ctr"/>
            <a:r>
              <a:rPr lang="es-AR" sz="2400" b="1" dirty="0" smtClean="0">
                <a:solidFill>
                  <a:srgbClr val="000000"/>
                </a:solidFill>
                <a:latin typeface="Arial Rounded MT Bold" pitchFamily="34" charset="0"/>
              </a:rPr>
              <a:t> </a:t>
            </a:r>
            <a:r>
              <a:rPr lang="es-AR" sz="2400" b="1" dirty="0">
                <a:solidFill>
                  <a:srgbClr val="000000"/>
                </a:solidFill>
                <a:latin typeface="Arial Rounded MT Bold" pitchFamily="34" charset="0"/>
              </a:rPr>
              <a:t>para producir agua.</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20688" y="692150"/>
            <a:ext cx="8281987" cy="5632450"/>
          </a:xfrm>
          <a:prstGeom prst="rect">
            <a:avLst/>
          </a:prstGeom>
          <a:solidFill>
            <a:schemeClr val="bg1"/>
          </a:solidFill>
        </p:spPr>
        <p:txBody>
          <a:bodyPr>
            <a:spAutoFit/>
          </a:bodyPr>
          <a:lstStyle/>
          <a:p>
            <a:pPr marL="342900" indent="-342900" fontAlgn="auto">
              <a:spcBef>
                <a:spcPts val="0"/>
              </a:spcBef>
              <a:spcAft>
                <a:spcPts val="0"/>
              </a:spcAft>
              <a:buFont typeface="Arial" pitchFamily="34" charset="0"/>
              <a:buChar char="•"/>
              <a:defRPr/>
            </a:pPr>
            <a:r>
              <a:rPr lang="es-MX" sz="2400" b="1" dirty="0">
                <a:solidFill>
                  <a:prstClr val="black"/>
                </a:solidFill>
                <a:latin typeface="Arial Rounded MT Bold" pitchFamily="34" charset="0"/>
              </a:rPr>
              <a:t>La transferencia de electrones desde el NADH a través de la cadena respiratoria hasta el O</a:t>
            </a:r>
            <a:r>
              <a:rPr lang="es-MX" sz="2400" b="1" baseline="-25000" dirty="0">
                <a:solidFill>
                  <a:prstClr val="black"/>
                </a:solidFill>
                <a:latin typeface="Arial Rounded MT Bold" pitchFamily="34" charset="0"/>
              </a:rPr>
              <a:t>2</a:t>
            </a:r>
            <a:r>
              <a:rPr lang="es-MX" sz="2400" b="1" dirty="0">
                <a:solidFill>
                  <a:prstClr val="black"/>
                </a:solidFill>
                <a:latin typeface="Arial Rounded MT Bold" pitchFamily="34" charset="0"/>
              </a:rPr>
              <a:t> es un proceso </a:t>
            </a:r>
            <a:r>
              <a:rPr lang="es-MX" sz="2400" b="1" dirty="0">
                <a:solidFill>
                  <a:srgbClr val="0000CC"/>
                </a:solidFill>
                <a:latin typeface="Arial Rounded MT Bold" pitchFamily="34" charset="0"/>
              </a:rPr>
              <a:t>altamente exergónico.</a:t>
            </a:r>
          </a:p>
          <a:p>
            <a:pPr fontAlgn="auto">
              <a:spcBef>
                <a:spcPts val="0"/>
              </a:spcBef>
              <a:spcAft>
                <a:spcPts val="0"/>
              </a:spcAft>
              <a:defRPr/>
            </a:pPr>
            <a:endParaRPr lang="es-MX" sz="2400" b="1" dirty="0">
              <a:solidFill>
                <a:prstClr val="black"/>
              </a:solidFill>
              <a:latin typeface="Arial Rounded MT Bold" pitchFamily="34" charset="0"/>
            </a:endParaRPr>
          </a:p>
          <a:p>
            <a:pPr marL="342900" indent="-342900" fontAlgn="auto">
              <a:spcBef>
                <a:spcPts val="0"/>
              </a:spcBef>
              <a:spcAft>
                <a:spcPts val="0"/>
              </a:spcAft>
              <a:buFont typeface="Arial" pitchFamily="34" charset="0"/>
              <a:buChar char="•"/>
              <a:defRPr/>
            </a:pPr>
            <a:r>
              <a:rPr lang="es-MX" sz="2400" b="1" dirty="0">
                <a:solidFill>
                  <a:prstClr val="black"/>
                </a:solidFill>
                <a:latin typeface="Arial Rounded MT Bold" pitchFamily="34" charset="0"/>
              </a:rPr>
              <a:t>La mayor parte de esa energía se emplea para </a:t>
            </a:r>
            <a:r>
              <a:rPr lang="es-MX" sz="2400" b="1" dirty="0">
                <a:solidFill>
                  <a:srgbClr val="0000CC"/>
                </a:solidFill>
                <a:latin typeface="Arial Rounded MT Bold" pitchFamily="34" charset="0"/>
              </a:rPr>
              <a:t>bombear protones fuera de la matriz.</a:t>
            </a:r>
          </a:p>
          <a:p>
            <a:pPr fontAlgn="auto">
              <a:spcBef>
                <a:spcPts val="0"/>
              </a:spcBef>
              <a:spcAft>
                <a:spcPts val="0"/>
              </a:spcAft>
              <a:defRPr/>
            </a:pPr>
            <a:endParaRPr lang="es-MX" sz="2400" b="1" dirty="0">
              <a:solidFill>
                <a:prstClr val="black"/>
              </a:solidFill>
              <a:latin typeface="Arial Rounded MT Bold" pitchFamily="34" charset="0"/>
            </a:endParaRPr>
          </a:p>
          <a:p>
            <a:pPr marL="342900" indent="-342900" fontAlgn="auto">
              <a:spcBef>
                <a:spcPts val="0"/>
              </a:spcBef>
              <a:spcAft>
                <a:spcPts val="0"/>
              </a:spcAft>
              <a:buFont typeface="Arial" pitchFamily="34" charset="0"/>
              <a:buChar char="•"/>
              <a:defRPr/>
            </a:pPr>
            <a:r>
              <a:rPr lang="es-MX" sz="2400" b="1" dirty="0">
                <a:solidFill>
                  <a:prstClr val="black"/>
                </a:solidFill>
                <a:latin typeface="Arial Rounded MT Bold" pitchFamily="34" charset="0"/>
              </a:rPr>
              <a:t>Por cada par de electrones transferidos al O</a:t>
            </a:r>
            <a:r>
              <a:rPr lang="es-MX" sz="2400" b="1" baseline="-25000" dirty="0">
                <a:solidFill>
                  <a:prstClr val="black"/>
                </a:solidFill>
                <a:latin typeface="Arial Rounded MT Bold" pitchFamily="34" charset="0"/>
              </a:rPr>
              <a:t>2</a:t>
            </a:r>
            <a:r>
              <a:rPr lang="es-MX" sz="2400" b="1" dirty="0">
                <a:solidFill>
                  <a:prstClr val="black"/>
                </a:solidFill>
                <a:latin typeface="Arial Rounded MT Bold" pitchFamily="34" charset="0"/>
              </a:rPr>
              <a:t>  </a:t>
            </a:r>
            <a:r>
              <a:rPr lang="es-MX" sz="2400" b="1" dirty="0">
                <a:solidFill>
                  <a:prstClr val="black"/>
                </a:solidFill>
                <a:latin typeface="Arial Rounded MT Bold" pitchFamily="34" charset="0"/>
                <a:sym typeface="Wingdings" pitchFamily="2" charset="2"/>
              </a:rPr>
              <a:t> los complejos I y III bombean 4 H</a:t>
            </a:r>
            <a:r>
              <a:rPr lang="es-MX" sz="2400" b="1" baseline="30000" dirty="0">
                <a:solidFill>
                  <a:prstClr val="black"/>
                </a:solidFill>
                <a:latin typeface="Arial Rounded MT Bold" pitchFamily="34" charset="0"/>
                <a:sym typeface="Wingdings" pitchFamily="2" charset="2"/>
              </a:rPr>
              <a:t>+</a:t>
            </a:r>
            <a:r>
              <a:rPr lang="es-MX" sz="2400" b="1" dirty="0">
                <a:solidFill>
                  <a:prstClr val="black"/>
                </a:solidFill>
                <a:latin typeface="Arial Rounded MT Bold" pitchFamily="34" charset="0"/>
                <a:sym typeface="Wingdings" pitchFamily="2" charset="2"/>
              </a:rPr>
              <a:t> y 2 el complejo IV.</a:t>
            </a:r>
          </a:p>
          <a:p>
            <a:pPr fontAlgn="auto">
              <a:spcBef>
                <a:spcPts val="0"/>
              </a:spcBef>
              <a:spcAft>
                <a:spcPts val="0"/>
              </a:spcAft>
              <a:defRPr/>
            </a:pPr>
            <a:endParaRPr lang="es-MX" sz="2400" b="1" dirty="0">
              <a:solidFill>
                <a:prstClr val="black"/>
              </a:solidFill>
              <a:latin typeface="Arial Rounded MT Bold" pitchFamily="34" charset="0"/>
              <a:sym typeface="Wingdings" pitchFamily="2" charset="2"/>
            </a:endParaRPr>
          </a:p>
          <a:p>
            <a:pPr marL="342900" indent="-342900" fontAlgn="auto">
              <a:spcBef>
                <a:spcPts val="0"/>
              </a:spcBef>
              <a:spcAft>
                <a:spcPts val="0"/>
              </a:spcAft>
              <a:buFont typeface="Arial" pitchFamily="34" charset="0"/>
              <a:buChar char="•"/>
              <a:defRPr/>
            </a:pPr>
            <a:r>
              <a:rPr lang="es-MX" sz="2400" b="1" dirty="0">
                <a:solidFill>
                  <a:prstClr val="black"/>
                </a:solidFill>
                <a:latin typeface="Arial Rounded MT Bold" pitchFamily="34" charset="0"/>
                <a:sym typeface="Wingdings" pitchFamily="2" charset="2"/>
              </a:rPr>
              <a:t>El complejo II no transfiere H</a:t>
            </a:r>
            <a:r>
              <a:rPr lang="es-MX" sz="2400" b="1" baseline="30000" dirty="0">
                <a:solidFill>
                  <a:prstClr val="black"/>
                </a:solidFill>
                <a:latin typeface="Arial Rounded MT Bold" pitchFamily="34" charset="0"/>
                <a:sym typeface="Wingdings" pitchFamily="2" charset="2"/>
              </a:rPr>
              <a:t>+</a:t>
            </a:r>
            <a:r>
              <a:rPr lang="es-MX" sz="2400" b="1" dirty="0">
                <a:solidFill>
                  <a:prstClr val="black"/>
                </a:solidFill>
                <a:latin typeface="Arial Rounded MT Bold" pitchFamily="34" charset="0"/>
                <a:sym typeface="Wingdings" pitchFamily="2" charset="2"/>
              </a:rPr>
              <a:t> ya que no atraviesa la membrana interna como los demás.</a:t>
            </a:r>
          </a:p>
          <a:p>
            <a:pPr marL="342900" indent="-342900" fontAlgn="auto">
              <a:spcBef>
                <a:spcPts val="0"/>
              </a:spcBef>
              <a:spcAft>
                <a:spcPts val="0"/>
              </a:spcAft>
              <a:buFont typeface="Arial" pitchFamily="34" charset="0"/>
              <a:buChar char="•"/>
              <a:defRPr/>
            </a:pPr>
            <a:endParaRPr lang="es-MX" sz="2400" b="1" dirty="0">
              <a:solidFill>
                <a:prstClr val="black"/>
              </a:solidFill>
              <a:latin typeface="Arial Rounded MT Bold" pitchFamily="34" charset="0"/>
              <a:sym typeface="Wingdings" pitchFamily="2" charset="2"/>
            </a:endParaRPr>
          </a:p>
          <a:p>
            <a:pPr marL="342900" indent="-342900" fontAlgn="auto">
              <a:spcBef>
                <a:spcPts val="0"/>
              </a:spcBef>
              <a:spcAft>
                <a:spcPts val="0"/>
              </a:spcAft>
              <a:buFont typeface="Arial" pitchFamily="34" charset="0"/>
              <a:buChar char="•"/>
              <a:defRPr/>
            </a:pPr>
            <a:r>
              <a:rPr lang="es-MX" sz="2400" b="1" dirty="0">
                <a:solidFill>
                  <a:prstClr val="black"/>
                </a:solidFill>
                <a:latin typeface="Arial Rounded MT Bold" pitchFamily="34" charset="0"/>
                <a:sym typeface="Wingdings" pitchFamily="2" charset="2"/>
              </a:rPr>
              <a:t>Así </a:t>
            </a:r>
            <a:r>
              <a:rPr lang="es-MX" sz="2400" b="1" dirty="0">
                <a:solidFill>
                  <a:srgbClr val="FF0000"/>
                </a:solidFill>
                <a:latin typeface="Arial Rounded MT Bold" pitchFamily="34" charset="0"/>
                <a:sym typeface="Wingdings" pitchFamily="2" charset="2"/>
              </a:rPr>
              <a:t>esta energía electroquímica generada por el gradiente protónico impulsa la síntesis de ATP.</a:t>
            </a:r>
            <a:endParaRPr lang="es-AR" sz="2400" b="1" dirty="0">
              <a:solidFill>
                <a:srgbClr val="FF0000"/>
              </a:solidFill>
              <a:latin typeface="Arial Rounded MT Bold" pitchFamily="34" charset="0"/>
            </a:endParaRPr>
          </a:p>
        </p:txBody>
      </p:sp>
    </p:spTree>
    <p:extLst>
      <p:ext uri="{BB962C8B-B14F-4D97-AF65-F5344CB8AC3E}">
        <p14:creationId xmlns="" xmlns:p14="http://schemas.microsoft.com/office/powerpoint/2010/main" val="22907071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0" y="500042"/>
            <a:ext cx="9137438" cy="7786747"/>
          </a:xfrm>
          <a:prstGeom prst="rect">
            <a:avLst/>
          </a:prstGeom>
          <a:noFill/>
        </p:spPr>
        <p:txBody>
          <a:bodyPr wrap="none" rtlCol="0">
            <a:spAutoFit/>
          </a:bodyPr>
          <a:lstStyle/>
          <a:p>
            <a:pPr algn="ctr"/>
            <a:r>
              <a:rPr lang="es-ES_tradnl" sz="2000" b="1" dirty="0" smtClean="0">
                <a:latin typeface="Comic Sans MS" pitchFamily="66" charset="0"/>
              </a:rPr>
              <a:t>Si se conocen los potenciales de reducción de dos pares </a:t>
            </a:r>
            <a:r>
              <a:rPr lang="es-ES_tradnl" sz="2000" b="1" dirty="0" err="1" smtClean="0">
                <a:latin typeface="Comic Sans MS" pitchFamily="66" charset="0"/>
              </a:rPr>
              <a:t>redox</a:t>
            </a:r>
            <a:r>
              <a:rPr lang="es-ES_tradnl" sz="2000" b="1" dirty="0" smtClean="0">
                <a:latin typeface="Comic Sans MS" pitchFamily="66" charset="0"/>
              </a:rPr>
              <a:t>,</a:t>
            </a:r>
          </a:p>
          <a:p>
            <a:pPr algn="ctr"/>
            <a:r>
              <a:rPr lang="es-ES_tradnl" sz="2000" b="1" dirty="0" smtClean="0">
                <a:latin typeface="Comic Sans MS" pitchFamily="66" charset="0"/>
              </a:rPr>
              <a:t>se puede predecir que en condiciones estándar, </a:t>
            </a:r>
          </a:p>
          <a:p>
            <a:pPr algn="ctr"/>
            <a:r>
              <a:rPr lang="es-ES_tradnl" sz="2000" b="1" dirty="0" smtClean="0">
                <a:solidFill>
                  <a:srgbClr val="0000CC"/>
                </a:solidFill>
                <a:latin typeface="Comic Sans MS" pitchFamily="66" charset="0"/>
              </a:rPr>
              <a:t>el sistema con potencial más elevado </a:t>
            </a:r>
          </a:p>
          <a:p>
            <a:pPr algn="ctr"/>
            <a:r>
              <a:rPr lang="es-ES_tradnl" sz="2000" b="1" dirty="0" smtClean="0">
                <a:solidFill>
                  <a:srgbClr val="0000CC"/>
                </a:solidFill>
                <a:latin typeface="Comic Sans MS" pitchFamily="66" charset="0"/>
              </a:rPr>
              <a:t>tenderá a ganar electrones y sufrir reducción </a:t>
            </a:r>
          </a:p>
          <a:p>
            <a:pPr algn="ctr"/>
            <a:r>
              <a:rPr lang="es-ES_tradnl" sz="2000" b="1" dirty="0" smtClean="0">
                <a:solidFill>
                  <a:srgbClr val="0000CC"/>
                </a:solidFill>
                <a:latin typeface="Comic Sans MS" pitchFamily="66" charset="0"/>
              </a:rPr>
              <a:t>mientras que el otro se oxidará.</a:t>
            </a:r>
          </a:p>
          <a:p>
            <a:pPr algn="ctr"/>
            <a:endParaRPr lang="es-ES_tradnl" sz="2000" b="1" dirty="0" smtClean="0">
              <a:latin typeface="Comic Sans MS" pitchFamily="66" charset="0"/>
            </a:endParaRPr>
          </a:p>
          <a:p>
            <a:pPr algn="ctr"/>
            <a:r>
              <a:rPr lang="es-ES_tradnl" sz="2000" b="1" dirty="0" smtClean="0">
                <a:solidFill>
                  <a:srgbClr val="0000CC"/>
                </a:solidFill>
                <a:latin typeface="Comic Sans MS" pitchFamily="66" charset="0"/>
              </a:rPr>
              <a:t>Los electrones van siempre desde el par </a:t>
            </a:r>
            <a:r>
              <a:rPr lang="es-ES_tradnl" sz="2000" b="1" dirty="0" err="1" smtClean="0">
                <a:solidFill>
                  <a:srgbClr val="0000CC"/>
                </a:solidFill>
                <a:latin typeface="Comic Sans MS" pitchFamily="66" charset="0"/>
              </a:rPr>
              <a:t>redox</a:t>
            </a:r>
            <a:r>
              <a:rPr lang="es-ES_tradnl" sz="2000" b="1" dirty="0" smtClean="0">
                <a:solidFill>
                  <a:srgbClr val="0000CC"/>
                </a:solidFill>
                <a:latin typeface="Comic Sans MS" pitchFamily="66" charset="0"/>
              </a:rPr>
              <a:t> de menor </a:t>
            </a:r>
          </a:p>
          <a:p>
            <a:pPr algn="ctr"/>
            <a:r>
              <a:rPr lang="es-ES_tradnl" sz="2000" b="1" dirty="0" smtClean="0">
                <a:solidFill>
                  <a:srgbClr val="0000CC"/>
                </a:solidFill>
                <a:latin typeface="Comic Sans MS" pitchFamily="66" charset="0"/>
              </a:rPr>
              <a:t>a aquel de mayor Potencial de Reducción.</a:t>
            </a:r>
          </a:p>
          <a:p>
            <a:pPr algn="ctr"/>
            <a:endParaRPr lang="es-ES_tradnl" sz="2000" b="1" dirty="0" smtClean="0">
              <a:latin typeface="Comic Sans MS" pitchFamily="66" charset="0"/>
            </a:endParaRPr>
          </a:p>
          <a:p>
            <a:pPr algn="ctr"/>
            <a:r>
              <a:rPr lang="es-ES_tradnl" sz="2000" b="1" dirty="0" smtClean="0">
                <a:latin typeface="Comic Sans MS" pitchFamily="66" charset="0"/>
              </a:rPr>
              <a:t>Las </a:t>
            </a:r>
            <a:r>
              <a:rPr lang="es-ES_tradnl" sz="2000" b="1" dirty="0" smtClean="0">
                <a:solidFill>
                  <a:srgbClr val="FF0000"/>
                </a:solidFill>
                <a:latin typeface="Comic Sans MS" pitchFamily="66" charset="0"/>
              </a:rPr>
              <a:t>diferencias de potencial de reducción (</a:t>
            </a:r>
            <a:r>
              <a:rPr lang="es-ES_tradnl" sz="2000" b="1" dirty="0" err="1" smtClean="0">
                <a:solidFill>
                  <a:srgbClr val="FF0000"/>
                </a:solidFill>
                <a:latin typeface="Symbol" pitchFamily="18" charset="2"/>
              </a:rPr>
              <a:t>D</a:t>
            </a:r>
            <a:r>
              <a:rPr lang="es-ES_tradnl" sz="2000" b="1" dirty="0" err="1" smtClean="0">
                <a:solidFill>
                  <a:srgbClr val="FF0000"/>
                </a:solidFill>
                <a:latin typeface="Comic Sans MS" pitchFamily="66" charset="0"/>
              </a:rPr>
              <a:t>E</a:t>
            </a:r>
            <a:r>
              <a:rPr lang="es-ES_tradnl" sz="2000" b="1" baseline="-25000" dirty="0" err="1" smtClean="0">
                <a:solidFill>
                  <a:srgbClr val="FF0000"/>
                </a:solidFill>
                <a:latin typeface="Comic Sans MS" pitchFamily="66" charset="0"/>
              </a:rPr>
              <a:t>o</a:t>
            </a:r>
            <a:r>
              <a:rPr lang="es-ES_tradnl" sz="2000" b="1" dirty="0" smtClean="0">
                <a:solidFill>
                  <a:srgbClr val="FF0000"/>
                </a:solidFill>
                <a:latin typeface="Comic Sans MS" pitchFamily="66" charset="0"/>
              </a:rPr>
              <a:t>) </a:t>
            </a:r>
            <a:r>
              <a:rPr lang="es-ES_tradnl" sz="2000" b="1" dirty="0" smtClean="0">
                <a:latin typeface="Comic Sans MS" pitchFamily="66" charset="0"/>
              </a:rPr>
              <a:t>entre dos pares </a:t>
            </a:r>
            <a:r>
              <a:rPr lang="es-ES_tradnl" sz="2000" b="1" dirty="0" err="1" smtClean="0">
                <a:latin typeface="Comic Sans MS" pitchFamily="66" charset="0"/>
              </a:rPr>
              <a:t>redox</a:t>
            </a:r>
            <a:r>
              <a:rPr lang="es-ES_tradnl" sz="2000" b="1" dirty="0" smtClean="0">
                <a:latin typeface="Comic Sans MS" pitchFamily="66" charset="0"/>
              </a:rPr>
              <a:t> </a:t>
            </a:r>
          </a:p>
          <a:p>
            <a:pPr algn="ctr"/>
            <a:r>
              <a:rPr lang="es-ES_tradnl" sz="2000" b="1" dirty="0" smtClean="0">
                <a:latin typeface="Comic Sans MS" pitchFamily="66" charset="0"/>
              </a:rPr>
              <a:t>crean </a:t>
            </a:r>
            <a:r>
              <a:rPr lang="es-ES_tradnl" sz="2000" b="1" dirty="0" smtClean="0">
                <a:solidFill>
                  <a:srgbClr val="0000CC"/>
                </a:solidFill>
                <a:latin typeface="Comic Sans MS" pitchFamily="66" charset="0"/>
              </a:rPr>
              <a:t>diferencias de potencial electromotriz,</a:t>
            </a:r>
          </a:p>
          <a:p>
            <a:pPr algn="ctr"/>
            <a:r>
              <a:rPr lang="es-ES_tradnl" sz="2000" b="1" dirty="0" smtClean="0">
                <a:latin typeface="Comic Sans MS" pitchFamily="66" charset="0"/>
              </a:rPr>
              <a:t>a favor de la cual se produce un </a:t>
            </a:r>
            <a:r>
              <a:rPr lang="es-ES_tradnl" sz="2000" b="1" dirty="0" smtClean="0">
                <a:solidFill>
                  <a:srgbClr val="FF0000"/>
                </a:solidFill>
                <a:latin typeface="Comic Sans MS" pitchFamily="66" charset="0"/>
              </a:rPr>
              <a:t>flujo de electrones.</a:t>
            </a:r>
          </a:p>
          <a:p>
            <a:pPr algn="ctr"/>
            <a:endParaRPr lang="es-ES_tradnl" sz="2000" b="1" dirty="0" smtClean="0">
              <a:solidFill>
                <a:srgbClr val="FF0000"/>
              </a:solidFill>
              <a:latin typeface="Comic Sans MS" pitchFamily="66" charset="0"/>
            </a:endParaRPr>
          </a:p>
          <a:p>
            <a:pPr algn="ctr"/>
            <a:r>
              <a:rPr lang="es-ES_tradnl" sz="2000" b="1" dirty="0" smtClean="0">
                <a:latin typeface="Comic Sans MS" pitchFamily="66" charset="0"/>
              </a:rPr>
              <a:t>Este flujo de electrones determina la </a:t>
            </a:r>
          </a:p>
          <a:p>
            <a:pPr algn="ctr"/>
            <a:r>
              <a:rPr lang="es-ES_tradnl" sz="2000" b="1" dirty="0" smtClean="0">
                <a:solidFill>
                  <a:srgbClr val="FF0000"/>
                </a:solidFill>
                <a:latin typeface="Comic Sans MS" pitchFamily="66" charset="0"/>
              </a:rPr>
              <a:t>liberación de Energía utilizable (</a:t>
            </a:r>
            <a:r>
              <a:rPr lang="es-ES_tradnl" sz="2000" b="1" dirty="0" smtClean="0">
                <a:solidFill>
                  <a:srgbClr val="FF0000"/>
                </a:solidFill>
                <a:latin typeface="Symbol" pitchFamily="18" charset="2"/>
              </a:rPr>
              <a:t>D</a:t>
            </a:r>
            <a:r>
              <a:rPr lang="es-ES_tradnl" sz="2000" b="1" dirty="0" smtClean="0">
                <a:solidFill>
                  <a:srgbClr val="FF0000"/>
                </a:solidFill>
                <a:latin typeface="Comic Sans MS" pitchFamily="66" charset="0"/>
              </a:rPr>
              <a:t>G) </a:t>
            </a:r>
          </a:p>
          <a:p>
            <a:pPr algn="ctr"/>
            <a:r>
              <a:rPr lang="es-ES_tradnl" sz="2000" b="1" dirty="0" smtClean="0">
                <a:latin typeface="Comic Sans MS" pitchFamily="66" charset="0"/>
              </a:rPr>
              <a:t>El cambio de Energía Libre estándar (</a:t>
            </a:r>
            <a:r>
              <a:rPr lang="es-ES_tradnl" sz="2000" b="1" dirty="0" err="1" smtClean="0">
                <a:latin typeface="Symbol" pitchFamily="18" charset="2"/>
              </a:rPr>
              <a:t>D</a:t>
            </a:r>
            <a:r>
              <a:rPr lang="es-ES_tradnl" sz="2000" b="1" dirty="0" err="1" smtClean="0">
                <a:latin typeface="Comic Sans MS" pitchFamily="66" charset="0"/>
              </a:rPr>
              <a:t>G</a:t>
            </a:r>
            <a:r>
              <a:rPr lang="es-ES_tradnl" sz="2000" b="1" baseline="30000" dirty="0" err="1" smtClean="0">
                <a:latin typeface="Comic Sans MS" pitchFamily="66" charset="0"/>
              </a:rPr>
              <a:t>o</a:t>
            </a:r>
            <a:r>
              <a:rPr lang="es-ES_tradnl" sz="2000" b="1" dirty="0" smtClean="0">
                <a:latin typeface="Comic Sans MS" pitchFamily="66" charset="0"/>
              </a:rPr>
              <a:t>) puede calcularse </a:t>
            </a:r>
          </a:p>
          <a:p>
            <a:pPr algn="ctr"/>
            <a:r>
              <a:rPr lang="es-ES_tradnl" sz="2000" b="1" dirty="0" err="1" smtClean="0">
                <a:solidFill>
                  <a:srgbClr val="0000CC"/>
                </a:solidFill>
                <a:latin typeface="Symbol" pitchFamily="18" charset="2"/>
              </a:rPr>
              <a:t>D</a:t>
            </a:r>
            <a:r>
              <a:rPr lang="es-ES_tradnl" sz="2000" b="1" dirty="0" err="1" smtClean="0">
                <a:solidFill>
                  <a:srgbClr val="0000CC"/>
                </a:solidFill>
                <a:latin typeface="Comic Sans MS" pitchFamily="66" charset="0"/>
              </a:rPr>
              <a:t>E</a:t>
            </a:r>
            <a:r>
              <a:rPr lang="es-ES_tradnl" sz="2000" b="1" baseline="-25000" dirty="0" err="1" smtClean="0">
                <a:solidFill>
                  <a:srgbClr val="0000CC"/>
                </a:solidFill>
                <a:latin typeface="Comic Sans MS" pitchFamily="66" charset="0"/>
              </a:rPr>
              <a:t>o</a:t>
            </a:r>
            <a:r>
              <a:rPr lang="es-ES_tradnl" sz="2000" b="1" baseline="-25000" dirty="0" smtClean="0">
                <a:solidFill>
                  <a:srgbClr val="0000CC"/>
                </a:solidFill>
                <a:latin typeface="Comic Sans MS" pitchFamily="66" charset="0"/>
              </a:rPr>
              <a:t> </a:t>
            </a:r>
            <a:r>
              <a:rPr lang="es-ES_tradnl" sz="2000" b="1" dirty="0" smtClean="0">
                <a:solidFill>
                  <a:srgbClr val="0000CC"/>
                </a:solidFill>
                <a:latin typeface="Comic Sans MS" pitchFamily="66" charset="0"/>
              </a:rPr>
              <a:t>y </a:t>
            </a:r>
            <a:r>
              <a:rPr lang="es-ES_tradnl" sz="2000" b="1" dirty="0" err="1" smtClean="0">
                <a:solidFill>
                  <a:srgbClr val="0000CC"/>
                </a:solidFill>
                <a:latin typeface="Symbol" pitchFamily="18" charset="2"/>
              </a:rPr>
              <a:t>D</a:t>
            </a:r>
            <a:r>
              <a:rPr lang="es-ES_tradnl" sz="2000" b="1" dirty="0" err="1" smtClean="0">
                <a:solidFill>
                  <a:srgbClr val="0000CC"/>
                </a:solidFill>
                <a:latin typeface="Comic Sans MS" pitchFamily="66" charset="0"/>
              </a:rPr>
              <a:t>G</a:t>
            </a:r>
            <a:r>
              <a:rPr lang="es-ES_tradnl" sz="2000" b="1" baseline="30000" dirty="0" err="1" smtClean="0">
                <a:solidFill>
                  <a:srgbClr val="0000CC"/>
                </a:solidFill>
                <a:latin typeface="Comic Sans MS" pitchFamily="66" charset="0"/>
              </a:rPr>
              <a:t>o</a:t>
            </a:r>
            <a:r>
              <a:rPr lang="es-ES_tradnl" sz="2000" b="1" baseline="30000" dirty="0" smtClean="0">
                <a:solidFill>
                  <a:srgbClr val="0000CC"/>
                </a:solidFill>
                <a:latin typeface="Comic Sans MS" pitchFamily="66" charset="0"/>
              </a:rPr>
              <a:t> </a:t>
            </a:r>
            <a:r>
              <a:rPr lang="es-ES_tradnl" sz="2000" b="1" dirty="0" smtClean="0">
                <a:solidFill>
                  <a:srgbClr val="0000CC"/>
                </a:solidFill>
                <a:latin typeface="Comic Sans MS" pitchFamily="66" charset="0"/>
              </a:rPr>
              <a:t>están relacionados</a:t>
            </a:r>
          </a:p>
          <a:p>
            <a:pPr algn="ctr"/>
            <a:endParaRPr lang="es-ES_tradnl" sz="2400" b="1" dirty="0" smtClean="0">
              <a:solidFill>
                <a:srgbClr val="0000CC"/>
              </a:solidFill>
              <a:latin typeface="Comic Sans MS" pitchFamily="66" charset="0"/>
            </a:endParaRPr>
          </a:p>
          <a:p>
            <a:pPr algn="ctr"/>
            <a:r>
              <a:rPr lang="es-ES_tradnl" sz="2000" b="1" dirty="0" err="1" smtClean="0">
                <a:solidFill>
                  <a:srgbClr val="FF0000"/>
                </a:solidFill>
                <a:latin typeface="Symbol" pitchFamily="18" charset="2"/>
              </a:rPr>
              <a:t>D</a:t>
            </a:r>
            <a:r>
              <a:rPr lang="es-ES_tradnl" sz="2000" b="1" dirty="0" err="1" smtClean="0">
                <a:solidFill>
                  <a:srgbClr val="FF0000"/>
                </a:solidFill>
                <a:latin typeface="Comic Sans MS" pitchFamily="66" charset="0"/>
              </a:rPr>
              <a:t>G</a:t>
            </a:r>
            <a:r>
              <a:rPr lang="es-ES_tradnl" sz="2000" b="1" baseline="30000" dirty="0" err="1" smtClean="0">
                <a:solidFill>
                  <a:srgbClr val="FF0000"/>
                </a:solidFill>
                <a:latin typeface="Comic Sans MS" pitchFamily="66" charset="0"/>
              </a:rPr>
              <a:t>o</a:t>
            </a:r>
            <a:r>
              <a:rPr lang="es-ES_tradnl" sz="2000" b="1" baseline="30000" dirty="0" smtClean="0">
                <a:solidFill>
                  <a:srgbClr val="FF0000"/>
                </a:solidFill>
                <a:latin typeface="Comic Sans MS" pitchFamily="66" charset="0"/>
              </a:rPr>
              <a:t> </a:t>
            </a:r>
            <a:r>
              <a:rPr lang="es-ES_tradnl" sz="2000" b="1" dirty="0" smtClean="0">
                <a:solidFill>
                  <a:srgbClr val="FF0000"/>
                </a:solidFill>
                <a:latin typeface="Comic Sans MS" pitchFamily="66" charset="0"/>
              </a:rPr>
              <a:t> = -</a:t>
            </a:r>
            <a:r>
              <a:rPr lang="es-ES_tradnl" sz="2000" b="1" dirty="0" err="1" smtClean="0">
                <a:solidFill>
                  <a:srgbClr val="FF0000"/>
                </a:solidFill>
                <a:latin typeface="Comic Sans MS" pitchFamily="66" charset="0"/>
              </a:rPr>
              <a:t>n.F.</a:t>
            </a:r>
            <a:r>
              <a:rPr lang="es-ES_tradnl" sz="2000" b="1" dirty="0" smtClean="0">
                <a:solidFill>
                  <a:srgbClr val="FF0000"/>
                </a:solidFill>
                <a:latin typeface="Symbol" pitchFamily="18" charset="2"/>
              </a:rPr>
              <a:t> </a:t>
            </a:r>
            <a:r>
              <a:rPr lang="es-ES_tradnl" sz="2000" b="1" dirty="0" err="1" smtClean="0">
                <a:solidFill>
                  <a:srgbClr val="FF0000"/>
                </a:solidFill>
                <a:latin typeface="Symbol" pitchFamily="18" charset="2"/>
              </a:rPr>
              <a:t>D</a:t>
            </a:r>
            <a:r>
              <a:rPr lang="es-ES_tradnl" sz="2000" b="1" dirty="0" err="1" smtClean="0">
                <a:solidFill>
                  <a:srgbClr val="FF0000"/>
                </a:solidFill>
                <a:latin typeface="Comic Sans MS" pitchFamily="66" charset="0"/>
              </a:rPr>
              <a:t>E</a:t>
            </a:r>
            <a:r>
              <a:rPr lang="es-ES_tradnl" sz="2000" b="1" baseline="-25000" dirty="0" err="1" smtClean="0">
                <a:solidFill>
                  <a:srgbClr val="FF0000"/>
                </a:solidFill>
                <a:latin typeface="Comic Sans MS" pitchFamily="66" charset="0"/>
              </a:rPr>
              <a:t>o</a:t>
            </a:r>
            <a:r>
              <a:rPr lang="es-ES_tradnl" sz="2000" b="1" baseline="-25000" dirty="0" smtClean="0">
                <a:solidFill>
                  <a:srgbClr val="FF0000"/>
                </a:solidFill>
                <a:latin typeface="Comic Sans MS" pitchFamily="66" charset="0"/>
              </a:rPr>
              <a:t>          </a:t>
            </a:r>
            <a:r>
              <a:rPr lang="es-ES_tradnl" sz="1600" b="1" dirty="0" smtClean="0">
                <a:solidFill>
                  <a:srgbClr val="FF0000"/>
                </a:solidFill>
                <a:latin typeface="Comic Sans MS" pitchFamily="66" charset="0"/>
              </a:rPr>
              <a:t>n: número de </a:t>
            </a:r>
            <a:r>
              <a:rPr lang="es-ES_tradnl" sz="1600" b="1" dirty="0" err="1" smtClean="0">
                <a:solidFill>
                  <a:srgbClr val="FF0000"/>
                </a:solidFill>
                <a:latin typeface="Comic Sans MS" pitchFamily="66" charset="0"/>
              </a:rPr>
              <a:t>elelectrones</a:t>
            </a:r>
            <a:r>
              <a:rPr lang="es-ES_tradnl" sz="1600" b="1" dirty="0" smtClean="0">
                <a:solidFill>
                  <a:srgbClr val="FF0000"/>
                </a:solidFill>
                <a:latin typeface="Comic Sans MS" pitchFamily="66" charset="0"/>
              </a:rPr>
              <a:t> transferidos</a:t>
            </a:r>
          </a:p>
          <a:p>
            <a:pPr algn="ctr"/>
            <a:r>
              <a:rPr lang="es-ES_tradnl" sz="1600" b="1" dirty="0" smtClean="0">
                <a:solidFill>
                  <a:srgbClr val="FF0000"/>
                </a:solidFill>
                <a:latin typeface="Comic Sans MS" pitchFamily="66" charset="0"/>
              </a:rPr>
              <a:t>			F: constante (</a:t>
            </a:r>
            <a:r>
              <a:rPr lang="es-ES_tradnl" sz="1600" b="1" dirty="0" err="1" smtClean="0">
                <a:solidFill>
                  <a:srgbClr val="FF0000"/>
                </a:solidFill>
                <a:latin typeface="Comic Sans MS" pitchFamily="66" charset="0"/>
              </a:rPr>
              <a:t>Faraday</a:t>
            </a:r>
            <a:r>
              <a:rPr lang="es-ES_tradnl" sz="1600" b="1" dirty="0" smtClean="0">
                <a:solidFill>
                  <a:srgbClr val="FF0000"/>
                </a:solidFill>
                <a:latin typeface="Comic Sans MS" pitchFamily="66" charset="0"/>
              </a:rPr>
              <a:t> 23,062 </a:t>
            </a:r>
            <a:r>
              <a:rPr lang="es-ES_tradnl" sz="1600" b="1" dirty="0" err="1" smtClean="0">
                <a:solidFill>
                  <a:srgbClr val="FF0000"/>
                </a:solidFill>
                <a:latin typeface="Comic Sans MS" pitchFamily="66" charset="0"/>
              </a:rPr>
              <a:t>kcal</a:t>
            </a:r>
            <a:r>
              <a:rPr lang="es-ES_tradnl" sz="1600" b="1" dirty="0" smtClean="0">
                <a:solidFill>
                  <a:srgbClr val="FF0000"/>
                </a:solidFill>
                <a:latin typeface="Comic Sans MS" pitchFamily="66" charset="0"/>
              </a:rPr>
              <a:t>)</a:t>
            </a:r>
          </a:p>
          <a:p>
            <a:pPr algn="ctr"/>
            <a:r>
              <a:rPr lang="es-ES_tradnl" sz="1600" b="1" dirty="0" smtClean="0">
                <a:solidFill>
                  <a:srgbClr val="FF0000"/>
                </a:solidFill>
                <a:latin typeface="Comic Sans MS" pitchFamily="66" charset="0"/>
              </a:rPr>
              <a:t>			</a:t>
            </a:r>
            <a:r>
              <a:rPr lang="es-ES_tradnl" sz="1600" b="1" dirty="0" smtClean="0">
                <a:solidFill>
                  <a:srgbClr val="FF0000"/>
                </a:solidFill>
                <a:latin typeface="Symbol" pitchFamily="18" charset="2"/>
              </a:rPr>
              <a:t> </a:t>
            </a:r>
            <a:r>
              <a:rPr lang="es-ES_tradnl" sz="1600" b="1" dirty="0" err="1" smtClean="0">
                <a:solidFill>
                  <a:srgbClr val="FF0000"/>
                </a:solidFill>
                <a:latin typeface="Symbol" pitchFamily="18" charset="2"/>
              </a:rPr>
              <a:t>D</a:t>
            </a:r>
            <a:r>
              <a:rPr lang="es-ES_tradnl" sz="1600" b="1" dirty="0" err="1" smtClean="0">
                <a:solidFill>
                  <a:srgbClr val="FF0000"/>
                </a:solidFill>
                <a:latin typeface="Comic Sans MS" pitchFamily="66" charset="0"/>
              </a:rPr>
              <a:t>E</a:t>
            </a:r>
            <a:r>
              <a:rPr lang="es-ES_tradnl" sz="1600" b="1" baseline="-25000" dirty="0" err="1" smtClean="0">
                <a:solidFill>
                  <a:srgbClr val="FF0000"/>
                </a:solidFill>
                <a:latin typeface="Comic Sans MS" pitchFamily="66" charset="0"/>
              </a:rPr>
              <a:t>o</a:t>
            </a:r>
            <a:r>
              <a:rPr lang="es-ES_tradnl" sz="1600" b="1" baseline="-25000" dirty="0" smtClean="0">
                <a:solidFill>
                  <a:srgbClr val="FF0000"/>
                </a:solidFill>
                <a:latin typeface="Comic Sans MS" pitchFamily="66" charset="0"/>
              </a:rPr>
              <a:t> </a:t>
            </a:r>
            <a:r>
              <a:rPr lang="es-ES_tradnl" sz="1600" b="1" dirty="0" smtClean="0">
                <a:solidFill>
                  <a:srgbClr val="FF0000"/>
                </a:solidFill>
                <a:latin typeface="Comic Sans MS" pitchFamily="66" charset="0"/>
              </a:rPr>
              <a:t>: se expresa en voltios</a:t>
            </a:r>
          </a:p>
          <a:p>
            <a:r>
              <a:rPr lang="es-ES_tradnl" sz="2000" b="1" dirty="0" smtClean="0">
                <a:solidFill>
                  <a:srgbClr val="FF0000"/>
                </a:solidFill>
                <a:latin typeface="Comic Sans MS" pitchFamily="66" charset="0"/>
              </a:rPr>
              <a:t>			</a:t>
            </a:r>
          </a:p>
          <a:p>
            <a:r>
              <a:rPr lang="es-ES_tradnl" sz="2000" b="1" dirty="0" smtClean="0">
                <a:solidFill>
                  <a:srgbClr val="FF0000"/>
                </a:solidFill>
                <a:latin typeface="Comic Sans MS" pitchFamily="66" charset="0"/>
              </a:rPr>
              <a:t>			</a:t>
            </a:r>
          </a:p>
          <a:p>
            <a:pPr algn="ctr"/>
            <a:endParaRPr lang="es-ES_tradnl" sz="2000" b="1" dirty="0" smtClean="0">
              <a:solidFill>
                <a:srgbClr val="FF0000"/>
              </a:solidFill>
              <a:latin typeface="Comic Sans MS" pitchFamily="66" charset="0"/>
            </a:endParaRPr>
          </a:p>
          <a:p>
            <a:pPr algn="ctr"/>
            <a:endParaRPr lang="es-AR" sz="2000" b="1" dirty="0">
              <a:solidFill>
                <a:srgbClr val="FF0000"/>
              </a:solidFill>
              <a:latin typeface="Comic Sans MS" pitchFamily="66" charset="0"/>
            </a:endParaRPr>
          </a:p>
        </p:txBody>
      </p:sp>
      <p:sp>
        <p:nvSpPr>
          <p:cNvPr id="7" name="6 CuadroTexto"/>
          <p:cNvSpPr txBox="1"/>
          <p:nvPr/>
        </p:nvSpPr>
        <p:spPr>
          <a:xfrm>
            <a:off x="7000892" y="-13295"/>
            <a:ext cx="2146743" cy="584775"/>
          </a:xfrm>
          <a:prstGeom prst="rect">
            <a:avLst/>
          </a:prstGeom>
          <a:noFill/>
        </p:spPr>
        <p:txBody>
          <a:bodyPr wrap="none" rtlCol="0">
            <a:spAutoFit/>
          </a:bodyPr>
          <a:lstStyle/>
          <a:p>
            <a:pPr algn="ctr"/>
            <a:r>
              <a:rPr lang="es-ES_tradnl" sz="1600" b="1" i="1" dirty="0" smtClean="0">
                <a:solidFill>
                  <a:srgbClr val="C00000"/>
                </a:solidFill>
                <a:latin typeface="Comic Sans MS" pitchFamily="66" charset="0"/>
              </a:rPr>
              <a:t>Repasemos </a:t>
            </a:r>
          </a:p>
          <a:p>
            <a:pPr algn="ctr"/>
            <a:r>
              <a:rPr lang="es-ES_tradnl" sz="1600" b="1" i="1" dirty="0" smtClean="0">
                <a:solidFill>
                  <a:srgbClr val="C00000"/>
                </a:solidFill>
                <a:latin typeface="Comic Sans MS" pitchFamily="66" charset="0"/>
              </a:rPr>
              <a:t>de la clase anterior</a:t>
            </a:r>
            <a:endParaRPr lang="es-AR" sz="1600" b="1" i="1" dirty="0">
              <a:solidFill>
                <a:srgbClr val="C00000"/>
              </a:solidFill>
              <a:latin typeface="Comic Sans MS" pitchFamily="66" charset="0"/>
            </a:endParaRPr>
          </a:p>
        </p:txBody>
      </p:sp>
      <p:sp>
        <p:nvSpPr>
          <p:cNvPr id="9" name="8 Rectángulo redondeado"/>
          <p:cNvSpPr/>
          <p:nvPr/>
        </p:nvSpPr>
        <p:spPr>
          <a:xfrm>
            <a:off x="1214414" y="6000768"/>
            <a:ext cx="2214578" cy="571501"/>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
                                            <p:txEl>
                                              <p:pRg st="14" end="1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xEl>
                                              <p:pRg st="15" end="1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
                                            <p:txEl>
                                              <p:pRg st="16" end="1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
                                            <p:txEl>
                                              <p:pRg st="18" end="18"/>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
                                            <p:txEl>
                                              <p:pRg st="19" end="19"/>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
                                            <p:txEl>
                                              <p:pRg st="20" end="20"/>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
                                            <p:txEl>
                                              <p:pRg st="21" end="21"/>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6">
                                            <p:txEl>
                                              <p:pRg st="22" end="22"/>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fill="hold"/>
                                        <p:tgtEl>
                                          <p:spTgt spid="9"/>
                                        </p:tgtEl>
                                        <p:attrNameLst>
                                          <p:attrName>ppt_x</p:attrName>
                                        </p:attrNameLst>
                                      </p:cBhvr>
                                      <p:tavLst>
                                        <p:tav tm="0">
                                          <p:val>
                                            <p:strVal val="#ppt_x"/>
                                          </p:val>
                                        </p:tav>
                                        <p:tav tm="100000">
                                          <p:val>
                                            <p:strVal val="#ppt_x"/>
                                          </p:val>
                                        </p:tav>
                                      </p:tavLst>
                                    </p:anim>
                                    <p:anim calcmode="lin" valueType="num">
                                      <p:cBhvr additive="base">
                                        <p:cTn id="5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upload.wikimedia.org/wikipedia/commons/thumb/6/63/Cadena_de_transporte_de_electrones.svg/400px-Cadena_de_transporte_de_electrones.svg.png"/>
          <p:cNvPicPr>
            <a:picLocks noChangeAspect="1" noChangeArrowheads="1"/>
          </p:cNvPicPr>
          <p:nvPr/>
        </p:nvPicPr>
        <p:blipFill>
          <a:blip r:embed="rId2"/>
          <a:srcRect/>
          <a:stretch>
            <a:fillRect/>
          </a:stretch>
        </p:blipFill>
        <p:spPr bwMode="auto">
          <a:xfrm>
            <a:off x="-32" y="61923"/>
            <a:ext cx="9072594" cy="6724663"/>
          </a:xfrm>
          <a:prstGeom prst="rect">
            <a:avLst/>
          </a:prstGeom>
          <a:noFill/>
        </p:spPr>
      </p:pic>
      <p:cxnSp>
        <p:nvCxnSpPr>
          <p:cNvPr id="6" name="5 Conector curvado"/>
          <p:cNvCxnSpPr/>
          <p:nvPr/>
        </p:nvCxnSpPr>
        <p:spPr>
          <a:xfrm rot="10800000">
            <a:off x="4429124" y="3428999"/>
            <a:ext cx="1571636" cy="214314"/>
          </a:xfrm>
          <a:prstGeom prst="curvedConnector3">
            <a:avLst>
              <a:gd name="adj1" fmla="val 50000"/>
            </a:avLst>
          </a:prstGeom>
          <a:ln w="349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8" name="7 Conector curvado"/>
          <p:cNvCxnSpPr/>
          <p:nvPr/>
        </p:nvCxnSpPr>
        <p:spPr>
          <a:xfrm rot="10800000" flipV="1">
            <a:off x="5214942" y="4643445"/>
            <a:ext cx="1000132" cy="71438"/>
          </a:xfrm>
          <a:prstGeom prst="curvedConnector3">
            <a:avLst>
              <a:gd name="adj1" fmla="val 48476"/>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11 Elipse"/>
          <p:cNvSpPr/>
          <p:nvPr/>
        </p:nvSpPr>
        <p:spPr>
          <a:xfrm>
            <a:off x="3500430" y="3143248"/>
            <a:ext cx="1000132" cy="500066"/>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3" name="12 Elipse"/>
          <p:cNvSpPr/>
          <p:nvPr/>
        </p:nvSpPr>
        <p:spPr>
          <a:xfrm>
            <a:off x="4357686" y="4500570"/>
            <a:ext cx="857256" cy="428628"/>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4" name="13 CuadroTexto"/>
          <p:cNvSpPr txBox="1"/>
          <p:nvPr/>
        </p:nvSpPr>
        <p:spPr>
          <a:xfrm>
            <a:off x="6643734" y="3214686"/>
            <a:ext cx="2571736" cy="1631216"/>
          </a:xfrm>
          <a:prstGeom prst="rect">
            <a:avLst/>
          </a:prstGeom>
          <a:noFill/>
        </p:spPr>
        <p:txBody>
          <a:bodyPr wrap="square" rtlCol="0">
            <a:spAutoFit/>
          </a:bodyPr>
          <a:lstStyle/>
          <a:p>
            <a:pPr algn="ctr"/>
            <a:r>
              <a:rPr lang="es-ES_tradnl" sz="2000" b="1" dirty="0" smtClean="0">
                <a:solidFill>
                  <a:srgbClr val="FF0000"/>
                </a:solidFill>
                <a:effectLst>
                  <a:outerShdw blurRad="38100" dist="38100" dir="2700000" algn="tl">
                    <a:srgbClr val="000000">
                      <a:alpha val="43137"/>
                    </a:srgbClr>
                  </a:outerShdw>
                </a:effectLst>
              </a:rPr>
              <a:t>Oxidaciones en la Mitocondria:</a:t>
            </a:r>
          </a:p>
          <a:p>
            <a:pPr algn="ctr"/>
            <a:endParaRPr lang="es-ES_tradnl" sz="2000" b="1" dirty="0" smtClean="0">
              <a:solidFill>
                <a:srgbClr val="FF0000"/>
              </a:solidFill>
              <a:effectLst>
                <a:outerShdw blurRad="38100" dist="38100" dir="2700000" algn="tl">
                  <a:srgbClr val="000000">
                    <a:alpha val="43137"/>
                  </a:srgbClr>
                </a:outerShdw>
              </a:effectLst>
            </a:endParaRPr>
          </a:p>
          <a:p>
            <a:pPr algn="ctr"/>
            <a:r>
              <a:rPr lang="es-ES_tradnl" sz="2000" b="1" dirty="0" smtClean="0">
                <a:solidFill>
                  <a:srgbClr val="FF0000"/>
                </a:solidFill>
              </a:rPr>
              <a:t>Aportes de</a:t>
            </a:r>
          </a:p>
          <a:p>
            <a:pPr algn="ctr"/>
            <a:r>
              <a:rPr lang="es-ES_tradnl" sz="2000" b="1" dirty="0" smtClean="0">
                <a:solidFill>
                  <a:srgbClr val="FF0000"/>
                </a:solidFill>
              </a:rPr>
              <a:t> NADH+H+ y FADH2</a:t>
            </a:r>
            <a:endParaRPr lang="es-AR" sz="20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ox(in)">
                                      <p:cBhvr>
                                        <p:cTn id="11" dur="20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box(in)">
                                      <p:cBhvr>
                                        <p:cTn id="20"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500034" y="0"/>
            <a:ext cx="8215370" cy="1654164"/>
          </a:xfrm>
        </p:spPr>
        <p:txBody>
          <a:bodyPr>
            <a:normAutofit fontScale="90000"/>
          </a:bodyPr>
          <a:lstStyle/>
          <a:p>
            <a:r>
              <a:rPr lang="es-ES_tradnl" sz="2800" b="1" dirty="0" smtClean="0">
                <a:solidFill>
                  <a:srgbClr val="C00000"/>
                </a:solidFill>
                <a:latin typeface="Comic Sans MS" pitchFamily="66" charset="0"/>
              </a:rPr>
              <a:t/>
            </a:r>
            <a:br>
              <a:rPr lang="es-ES_tradnl" sz="2800" b="1" dirty="0" smtClean="0">
                <a:solidFill>
                  <a:srgbClr val="C00000"/>
                </a:solidFill>
                <a:latin typeface="Comic Sans MS" pitchFamily="66" charset="0"/>
              </a:rPr>
            </a:br>
            <a:r>
              <a:rPr lang="es-ES_tradnl" sz="2800" b="1" dirty="0">
                <a:solidFill>
                  <a:srgbClr val="C00000"/>
                </a:solidFill>
                <a:latin typeface="Comic Sans MS" pitchFamily="66" charset="0"/>
              </a:rPr>
              <a:t/>
            </a:r>
            <a:br>
              <a:rPr lang="es-ES_tradnl" sz="2800" b="1" dirty="0">
                <a:solidFill>
                  <a:srgbClr val="C00000"/>
                </a:solidFill>
                <a:latin typeface="Comic Sans MS" pitchFamily="66" charset="0"/>
              </a:rPr>
            </a:br>
            <a:r>
              <a:rPr lang="es-ES_tradnl" sz="3600" b="1" dirty="0" smtClean="0">
                <a:solidFill>
                  <a:srgbClr val="C00000"/>
                </a:solidFill>
                <a:latin typeface="Comic Sans MS" pitchFamily="66" charset="0"/>
              </a:rPr>
              <a:t>Transporte Electrónico mitocondrial</a:t>
            </a:r>
            <a:br>
              <a:rPr lang="es-ES_tradnl" sz="3600" b="1" dirty="0" smtClean="0">
                <a:solidFill>
                  <a:srgbClr val="C00000"/>
                </a:solidFill>
                <a:latin typeface="Comic Sans MS" pitchFamily="66" charset="0"/>
              </a:rPr>
            </a:br>
            <a:r>
              <a:rPr lang="es-ES_tradnl" sz="3600" b="1" dirty="0" smtClean="0">
                <a:solidFill>
                  <a:srgbClr val="C00000"/>
                </a:solidFill>
                <a:latin typeface="Comic Sans MS" pitchFamily="66" charset="0"/>
              </a:rPr>
              <a:t>¿Qué tipo de proceso?</a:t>
            </a:r>
            <a:r>
              <a:rPr lang="es-ES_tradnl" sz="2800" b="1" dirty="0" smtClean="0">
                <a:solidFill>
                  <a:srgbClr val="C00000"/>
                </a:solidFill>
                <a:latin typeface="Comic Sans MS" pitchFamily="66" charset="0"/>
              </a:rPr>
              <a:t/>
            </a:r>
            <a:br>
              <a:rPr lang="es-ES_tradnl" sz="2800" b="1" dirty="0" smtClean="0">
                <a:solidFill>
                  <a:srgbClr val="C00000"/>
                </a:solidFill>
                <a:latin typeface="Comic Sans MS" pitchFamily="66" charset="0"/>
              </a:rPr>
            </a:br>
            <a:endParaRPr lang="es-AR" sz="2800" b="1" dirty="0">
              <a:solidFill>
                <a:srgbClr val="C00000"/>
              </a:solidFill>
              <a:latin typeface="Comic Sans MS" pitchFamily="66" charset="0"/>
            </a:endParaRPr>
          </a:p>
        </p:txBody>
      </p:sp>
      <p:sp>
        <p:nvSpPr>
          <p:cNvPr id="4" name="3 CuadroTexto"/>
          <p:cNvSpPr txBox="1"/>
          <p:nvPr/>
        </p:nvSpPr>
        <p:spPr>
          <a:xfrm>
            <a:off x="357158" y="1570612"/>
            <a:ext cx="8550739" cy="4278094"/>
          </a:xfrm>
          <a:prstGeom prst="rect">
            <a:avLst/>
          </a:prstGeom>
          <a:noFill/>
        </p:spPr>
        <p:txBody>
          <a:bodyPr wrap="none" rtlCol="0">
            <a:spAutoFit/>
          </a:bodyPr>
          <a:lstStyle/>
          <a:p>
            <a:pPr>
              <a:lnSpc>
                <a:spcPct val="150000"/>
              </a:lnSpc>
              <a:buFont typeface="Wingdings" pitchFamily="2" charset="2"/>
              <a:buChar char="Ø"/>
            </a:pPr>
            <a:r>
              <a:rPr lang="es-ES_tradnl" sz="2400" b="1" dirty="0" smtClean="0">
                <a:latin typeface="Arial" pitchFamily="34" charset="0"/>
                <a:cs typeface="Arial" pitchFamily="34" charset="0"/>
              </a:rPr>
              <a:t>El flujo de e- ocurre a favor del gradiente </a:t>
            </a:r>
          </a:p>
          <a:p>
            <a:pPr>
              <a:lnSpc>
                <a:spcPct val="150000"/>
              </a:lnSpc>
            </a:pPr>
            <a:r>
              <a:rPr lang="es-ES_tradnl" sz="2400" b="1" dirty="0" smtClean="0">
                <a:latin typeface="Arial" pitchFamily="34" charset="0"/>
                <a:cs typeface="Arial" pitchFamily="34" charset="0"/>
              </a:rPr>
              <a:t>	de Potencial de Reducción</a:t>
            </a:r>
          </a:p>
          <a:p>
            <a:pPr>
              <a:lnSpc>
                <a:spcPct val="150000"/>
              </a:lnSpc>
              <a:buFont typeface="Wingdings" pitchFamily="2" charset="2"/>
              <a:buChar char="Ø"/>
            </a:pPr>
            <a:r>
              <a:rPr lang="es-ES_tradnl" sz="2400" b="1" dirty="0" smtClean="0">
                <a:latin typeface="Arial" pitchFamily="34" charset="0"/>
                <a:cs typeface="Arial" pitchFamily="34" charset="0"/>
              </a:rPr>
              <a:t>Es un proceso </a:t>
            </a:r>
            <a:r>
              <a:rPr lang="es-ES_tradnl" sz="2400" b="1" dirty="0" smtClean="0">
                <a:solidFill>
                  <a:srgbClr val="C00000"/>
                </a:solidFill>
                <a:latin typeface="Arial" pitchFamily="34" charset="0"/>
                <a:cs typeface="Arial" pitchFamily="34" charset="0"/>
              </a:rPr>
              <a:t>exergónico</a:t>
            </a:r>
          </a:p>
          <a:p>
            <a:pPr>
              <a:lnSpc>
                <a:spcPct val="150000"/>
              </a:lnSpc>
              <a:buFont typeface="Wingdings" pitchFamily="2" charset="2"/>
              <a:buChar char="Ø"/>
            </a:pPr>
            <a:r>
              <a:rPr lang="es-ES_tradnl" sz="2400" b="1" dirty="0" smtClean="0">
                <a:latin typeface="Arial" pitchFamily="34" charset="0"/>
                <a:cs typeface="Arial" pitchFamily="34" charset="0"/>
              </a:rPr>
              <a:t>Transcurre con disminución de energía libre</a:t>
            </a:r>
          </a:p>
          <a:p>
            <a:pPr>
              <a:lnSpc>
                <a:spcPct val="150000"/>
              </a:lnSpc>
              <a:buFont typeface="Wingdings" pitchFamily="2" charset="2"/>
              <a:buChar char="Ø"/>
            </a:pPr>
            <a:r>
              <a:rPr lang="es-ES_tradnl" sz="2400" b="1" dirty="0" smtClean="0">
                <a:latin typeface="Arial" pitchFamily="34" charset="0"/>
                <a:cs typeface="Arial" pitchFamily="34" charset="0"/>
              </a:rPr>
              <a:t>Neto posee un </a:t>
            </a:r>
            <a:r>
              <a:rPr lang="es-ES_tradnl" sz="2400" b="1" dirty="0" smtClean="0">
                <a:solidFill>
                  <a:srgbClr val="C00000"/>
                </a:solidFill>
                <a:latin typeface="Arial" pitchFamily="34" charset="0"/>
                <a:cs typeface="Arial" pitchFamily="34" charset="0"/>
              </a:rPr>
              <a:t>– </a:t>
            </a:r>
            <a:r>
              <a:rPr lang="es-ES_tradnl" sz="2400" b="1" dirty="0" smtClean="0">
                <a:solidFill>
                  <a:srgbClr val="C00000"/>
                </a:solidFill>
                <a:latin typeface="Symbol" pitchFamily="18" charset="2"/>
                <a:cs typeface="Arial" pitchFamily="34" charset="0"/>
              </a:rPr>
              <a:t>D</a:t>
            </a:r>
            <a:r>
              <a:rPr lang="es-ES_tradnl" sz="2400" b="1" dirty="0" smtClean="0">
                <a:solidFill>
                  <a:srgbClr val="C00000"/>
                </a:solidFill>
                <a:latin typeface="Arial" pitchFamily="34" charset="0"/>
                <a:cs typeface="Arial" pitchFamily="34" charset="0"/>
              </a:rPr>
              <a:t>G </a:t>
            </a:r>
          </a:p>
          <a:p>
            <a:pPr>
              <a:lnSpc>
                <a:spcPct val="150000"/>
              </a:lnSpc>
              <a:buFont typeface="Wingdings" pitchFamily="2" charset="2"/>
              <a:buChar char="Ø"/>
            </a:pPr>
            <a:r>
              <a:rPr lang="es-ES_tradnl" sz="2400" b="1" dirty="0" smtClean="0">
                <a:latin typeface="Arial" pitchFamily="34" charset="0"/>
                <a:cs typeface="Arial" pitchFamily="34" charset="0"/>
              </a:rPr>
              <a:t>Desde NADH+H hasta O</a:t>
            </a:r>
            <a:r>
              <a:rPr lang="es-ES_tradnl" sz="2400" b="1" baseline="-25000" dirty="0" smtClean="0">
                <a:latin typeface="Arial" pitchFamily="34" charset="0"/>
                <a:cs typeface="Arial" pitchFamily="34" charset="0"/>
              </a:rPr>
              <a:t>2</a:t>
            </a:r>
            <a:r>
              <a:rPr lang="es-ES_tradnl" sz="2400" b="1" dirty="0" smtClean="0">
                <a:latin typeface="Arial" pitchFamily="34" charset="0"/>
                <a:cs typeface="Arial" pitchFamily="34" charset="0"/>
              </a:rPr>
              <a:t>  y formar H</a:t>
            </a:r>
            <a:r>
              <a:rPr lang="es-ES_tradnl" sz="2400" b="1" baseline="-25000" dirty="0" smtClean="0">
                <a:latin typeface="Arial" pitchFamily="34" charset="0"/>
                <a:cs typeface="Arial" pitchFamily="34" charset="0"/>
              </a:rPr>
              <a:t>2</a:t>
            </a:r>
            <a:r>
              <a:rPr lang="es-ES_tradnl" sz="2400" b="1" dirty="0" smtClean="0">
                <a:latin typeface="Arial" pitchFamily="34" charset="0"/>
                <a:cs typeface="Arial" pitchFamily="34" charset="0"/>
              </a:rPr>
              <a:t>O : </a:t>
            </a:r>
            <a:r>
              <a:rPr lang="es-ES_tradnl" sz="2400" b="1" dirty="0" smtClean="0">
                <a:solidFill>
                  <a:srgbClr val="C00000"/>
                </a:solidFill>
                <a:latin typeface="Arial" pitchFamily="34" charset="0"/>
                <a:cs typeface="Arial" pitchFamily="34" charset="0"/>
              </a:rPr>
              <a:t>- 52,6 Kcal/mol</a:t>
            </a:r>
          </a:p>
          <a:p>
            <a:pPr>
              <a:lnSpc>
                <a:spcPct val="200000"/>
              </a:lnSpc>
              <a:buFont typeface="Wingdings" pitchFamily="2" charset="2"/>
              <a:buChar char="Ø"/>
            </a:pPr>
            <a:endParaRPr lang="es-AR" sz="2800" b="1" dirty="0">
              <a:latin typeface="Arial" pitchFamily="34" charset="0"/>
              <a:cs typeface="Arial" pitchFamily="34" charset="0"/>
            </a:endParaRPr>
          </a:p>
        </p:txBody>
      </p:sp>
      <p:sp>
        <p:nvSpPr>
          <p:cNvPr id="5" name="4 CuadroTexto"/>
          <p:cNvSpPr txBox="1"/>
          <p:nvPr/>
        </p:nvSpPr>
        <p:spPr>
          <a:xfrm>
            <a:off x="0" y="5263234"/>
            <a:ext cx="9273693" cy="523220"/>
          </a:xfrm>
          <a:prstGeom prst="rect">
            <a:avLst/>
          </a:prstGeom>
          <a:noFill/>
        </p:spPr>
        <p:txBody>
          <a:bodyPr wrap="none" rtlCol="0">
            <a:spAutoFit/>
          </a:bodyPr>
          <a:lstStyle/>
          <a:p>
            <a:r>
              <a:rPr lang="es-ES_tradnl" sz="2800" b="1" dirty="0" smtClean="0">
                <a:solidFill>
                  <a:srgbClr val="C00000"/>
                </a:solidFill>
                <a:latin typeface="Comic Sans MS" pitchFamily="66" charset="0"/>
              </a:rPr>
              <a:t>¿Se puede aprovechar esa Energía en otro proceso?</a:t>
            </a:r>
            <a:endParaRPr lang="es-AR" sz="2800" b="1" dirty="0">
              <a:solidFill>
                <a:srgbClr val="C00000"/>
              </a:solidFill>
              <a:latin typeface="Comic Sans MS" pitchFamily="66" charset="0"/>
            </a:endParaRPr>
          </a:p>
        </p:txBody>
      </p:sp>
      <p:sp>
        <p:nvSpPr>
          <p:cNvPr id="6" name="5 CuadroTexto"/>
          <p:cNvSpPr txBox="1"/>
          <p:nvPr/>
        </p:nvSpPr>
        <p:spPr>
          <a:xfrm>
            <a:off x="142844" y="5977614"/>
            <a:ext cx="9049272" cy="523220"/>
          </a:xfrm>
          <a:prstGeom prst="rect">
            <a:avLst/>
          </a:prstGeom>
          <a:noFill/>
        </p:spPr>
        <p:txBody>
          <a:bodyPr wrap="none" rtlCol="0">
            <a:spAutoFit/>
          </a:bodyPr>
          <a:lstStyle/>
          <a:p>
            <a:r>
              <a:rPr lang="es-ES_tradnl" sz="2800" b="1" dirty="0" smtClean="0">
                <a:solidFill>
                  <a:srgbClr val="C00000"/>
                </a:solidFill>
                <a:latin typeface="Comic Sans MS" pitchFamily="66" charset="0"/>
              </a:rPr>
              <a:t>¿En formación de enlaces fosfato de alta energía?</a:t>
            </a:r>
            <a:endParaRPr lang="es-AR" sz="2800" b="1" dirty="0">
              <a:solidFill>
                <a:srgbClr val="C00000"/>
              </a:solidFill>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4" presetClass="entr" presetSubtype="16"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ox(in)">
                                      <p:cBhvr>
                                        <p:cTn id="16" dur="2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ox(in)">
                                      <p:cBhvr>
                                        <p:cTn id="2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85804" y="714356"/>
            <a:ext cx="8229600" cy="1000124"/>
          </a:xfr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pPr eaLnBrk="1" hangingPunct="1"/>
            <a:r>
              <a:rPr lang="es-ES" sz="3200" b="1" dirty="0" smtClean="0"/>
              <a:t>Adenosina Trifosfato (ATP)</a:t>
            </a:r>
          </a:p>
        </p:txBody>
      </p:sp>
      <p:sp>
        <p:nvSpPr>
          <p:cNvPr id="38916" name="Text Box 4"/>
          <p:cNvSpPr txBox="1">
            <a:spLocks noChangeArrowheads="1"/>
          </p:cNvSpPr>
          <p:nvPr/>
        </p:nvSpPr>
        <p:spPr bwMode="auto">
          <a:xfrm>
            <a:off x="714348" y="0"/>
            <a:ext cx="7848600" cy="623376"/>
          </a:xfrm>
          <a:prstGeom prst="rect">
            <a:avLst/>
          </a:prstGeom>
          <a:solidFill>
            <a:schemeClr val="bg1"/>
          </a:solidFill>
          <a:ln w="9525">
            <a:noFill/>
            <a:miter lim="800000"/>
            <a:headEnd/>
            <a:tailEnd/>
          </a:ln>
        </p:spPr>
        <p:txBody>
          <a:bodyPr>
            <a:spAutoFit/>
          </a:bodyPr>
          <a:lstStyle/>
          <a:p>
            <a:pPr algn="ctr">
              <a:lnSpc>
                <a:spcPct val="135000"/>
              </a:lnSpc>
              <a:spcBef>
                <a:spcPct val="20000"/>
              </a:spcBef>
            </a:pPr>
            <a:r>
              <a:rPr lang="es-ES_tradnl" sz="2800" b="1" dirty="0"/>
              <a:t>Moléculas de alta </a:t>
            </a:r>
            <a:r>
              <a:rPr lang="es-ES_tradnl" sz="2800" b="1" dirty="0" smtClean="0"/>
              <a:t>energía</a:t>
            </a:r>
            <a:endParaRPr lang="es-ES" sz="2800" dirty="0"/>
          </a:p>
        </p:txBody>
      </p:sp>
      <p:pic>
        <p:nvPicPr>
          <p:cNvPr id="6" name="Picture 2" descr="http://gmein.uib.es/moleculas/ATP/image004.gif"/>
          <p:cNvPicPr>
            <a:picLocks noChangeAspect="1" noChangeArrowheads="1"/>
          </p:cNvPicPr>
          <p:nvPr/>
        </p:nvPicPr>
        <p:blipFill>
          <a:blip r:embed="rId3"/>
          <a:srcRect/>
          <a:stretch>
            <a:fillRect/>
          </a:stretch>
        </p:blipFill>
        <p:spPr bwMode="auto">
          <a:xfrm>
            <a:off x="857224" y="1857381"/>
            <a:ext cx="7048760" cy="48577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a:xfrm>
            <a:off x="0" y="76200"/>
            <a:ext cx="9144000" cy="868362"/>
          </a:xfr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r>
              <a:rPr lang="es-ES_tradnl" sz="2400" b="1" dirty="0"/>
              <a:t>Energía de Hidrólisis de los Compuestos de elevada Energía</a:t>
            </a:r>
          </a:p>
        </p:txBody>
      </p:sp>
      <p:grpSp>
        <p:nvGrpSpPr>
          <p:cNvPr id="3" name="2 Grupo"/>
          <p:cNvGrpSpPr/>
          <p:nvPr/>
        </p:nvGrpSpPr>
        <p:grpSpPr>
          <a:xfrm>
            <a:off x="1905000" y="1101080"/>
            <a:ext cx="6167462" cy="5680720"/>
            <a:chOff x="1905000" y="1101080"/>
            <a:chExt cx="5562600" cy="5680720"/>
          </a:xfrm>
        </p:grpSpPr>
        <p:pic>
          <p:nvPicPr>
            <p:cNvPr id="32" name="31 Imagen" descr="ch14_atp-hydrolysis.gif"/>
            <p:cNvPicPr>
              <a:picLocks noChangeAspect="1"/>
            </p:cNvPicPr>
            <p:nvPr/>
          </p:nvPicPr>
          <p:blipFill>
            <a:blip r:embed="rId2"/>
            <a:srcRect b="38889"/>
            <a:stretch>
              <a:fillRect/>
            </a:stretch>
          </p:blipFill>
          <p:spPr>
            <a:xfrm>
              <a:off x="1905000" y="1101080"/>
              <a:ext cx="5562600" cy="5680720"/>
            </a:xfrm>
            <a:prstGeom prst="rect">
              <a:avLst/>
            </a:prstGeom>
          </p:spPr>
        </p:pic>
        <p:sp>
          <p:nvSpPr>
            <p:cNvPr id="2" name="1 CuadroTexto"/>
            <p:cNvSpPr txBox="1"/>
            <p:nvPr/>
          </p:nvSpPr>
          <p:spPr>
            <a:xfrm>
              <a:off x="3886201" y="2905780"/>
              <a:ext cx="2209799" cy="523220"/>
            </a:xfrm>
            <a:prstGeom prst="rect">
              <a:avLst/>
            </a:prstGeom>
            <a:solidFill>
              <a:schemeClr val="bg1"/>
            </a:solidFill>
          </p:spPr>
          <p:txBody>
            <a:bodyPr wrap="square" rtlCol="0">
              <a:spAutoFit/>
            </a:bodyPr>
            <a:lstStyle/>
            <a:p>
              <a:r>
                <a:rPr lang="es-ES" sz="1400" baseline="0" dirty="0" smtClean="0">
                  <a:solidFill>
                    <a:srgbClr val="FF0000"/>
                  </a:solidFill>
                </a:rPr>
                <a:t>Hidrólisis con eliminación de la repulsión de cargas</a:t>
              </a:r>
              <a:endParaRPr lang="es-ES" sz="1400" baseline="0" dirty="0">
                <a:solidFill>
                  <a:srgbClr val="FF0000"/>
                </a:solidFill>
              </a:endParaRPr>
            </a:p>
          </p:txBody>
        </p:sp>
        <p:sp>
          <p:nvSpPr>
            <p:cNvPr id="5" name="4 CuadroTexto"/>
            <p:cNvSpPr txBox="1"/>
            <p:nvPr/>
          </p:nvSpPr>
          <p:spPr>
            <a:xfrm>
              <a:off x="5562601" y="4419600"/>
              <a:ext cx="1066799" cy="307777"/>
            </a:xfrm>
            <a:prstGeom prst="rect">
              <a:avLst/>
            </a:prstGeom>
            <a:solidFill>
              <a:schemeClr val="bg1"/>
            </a:solidFill>
          </p:spPr>
          <p:txBody>
            <a:bodyPr wrap="square" rtlCol="0">
              <a:spAutoFit/>
            </a:bodyPr>
            <a:lstStyle/>
            <a:p>
              <a:r>
                <a:rPr lang="es-ES" sz="1400" baseline="0" dirty="0" smtClean="0">
                  <a:solidFill>
                    <a:srgbClr val="FF0000"/>
                  </a:solidFill>
                </a:rPr>
                <a:t>Ionización</a:t>
              </a:r>
              <a:endParaRPr lang="es-ES" sz="1400" baseline="0" dirty="0">
                <a:solidFill>
                  <a:srgbClr val="FF0000"/>
                </a:solidFill>
              </a:endParaRPr>
            </a:p>
          </p:txBody>
        </p:sp>
        <p:sp>
          <p:nvSpPr>
            <p:cNvPr id="6" name="5 CuadroTexto"/>
            <p:cNvSpPr txBox="1"/>
            <p:nvPr/>
          </p:nvSpPr>
          <p:spPr>
            <a:xfrm>
              <a:off x="2819400" y="4343400"/>
              <a:ext cx="1447800" cy="523220"/>
            </a:xfrm>
            <a:prstGeom prst="rect">
              <a:avLst/>
            </a:prstGeom>
            <a:solidFill>
              <a:schemeClr val="bg1"/>
            </a:solidFill>
          </p:spPr>
          <p:txBody>
            <a:bodyPr wrap="square" rtlCol="0">
              <a:spAutoFit/>
            </a:bodyPr>
            <a:lstStyle/>
            <a:p>
              <a:r>
                <a:rPr lang="es-ES" sz="1400" baseline="0" dirty="0" smtClean="0">
                  <a:solidFill>
                    <a:srgbClr val="FF0000"/>
                  </a:solidFill>
                </a:rPr>
                <a:t>Estabilización por resonancia</a:t>
              </a:r>
              <a:endParaRPr lang="es-ES" sz="1400" baseline="0" dirty="0">
                <a:solidFill>
                  <a:srgbClr val="FF0000"/>
                </a:solidFill>
              </a:endParaRPr>
            </a:p>
          </p:txBody>
        </p:sp>
      </p:grpSp>
      <p:sp>
        <p:nvSpPr>
          <p:cNvPr id="8" name="7 CuadroTexto"/>
          <p:cNvSpPr txBox="1"/>
          <p:nvPr/>
        </p:nvSpPr>
        <p:spPr>
          <a:xfrm>
            <a:off x="7143768" y="6215082"/>
            <a:ext cx="1814728" cy="400110"/>
          </a:xfrm>
          <a:prstGeom prst="rect">
            <a:avLst/>
          </a:prstGeom>
          <a:noFill/>
        </p:spPr>
        <p:txBody>
          <a:bodyPr wrap="none" rtlCol="0">
            <a:spAutoFit/>
          </a:bodyPr>
          <a:lstStyle/>
          <a:p>
            <a:r>
              <a:rPr lang="es-ES_tradnl" sz="2000" b="1" dirty="0" smtClean="0">
                <a:solidFill>
                  <a:srgbClr val="FF0000"/>
                </a:solidFill>
              </a:rPr>
              <a:t>(- 7,3 Kcal/mol)</a:t>
            </a:r>
            <a:endParaRPr lang="es-AR" sz="2000" b="1" dirty="0">
              <a:solidFill>
                <a:srgbClr val="FF0000"/>
              </a:solidFill>
            </a:endParaRPr>
          </a:p>
        </p:txBody>
      </p:sp>
      <p:sp>
        <p:nvSpPr>
          <p:cNvPr id="9" name="8 Rectángulo"/>
          <p:cNvSpPr/>
          <p:nvPr/>
        </p:nvSpPr>
        <p:spPr>
          <a:xfrm>
            <a:off x="3428992" y="6072206"/>
            <a:ext cx="5500726" cy="57150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9 CuadroTexto"/>
          <p:cNvSpPr txBox="1"/>
          <p:nvPr/>
        </p:nvSpPr>
        <p:spPr>
          <a:xfrm>
            <a:off x="2857488" y="1071546"/>
            <a:ext cx="3766993" cy="646331"/>
          </a:xfrm>
          <a:prstGeom prst="rect">
            <a:avLst/>
          </a:prstGeom>
          <a:solidFill>
            <a:schemeClr val="accent5">
              <a:lumMod val="20000"/>
              <a:lumOff val="80000"/>
            </a:schemeClr>
          </a:solidFill>
        </p:spPr>
        <p:txBody>
          <a:bodyPr wrap="none" rtlCol="0">
            <a:spAutoFit/>
          </a:bodyPr>
          <a:lstStyle/>
          <a:p>
            <a:r>
              <a:rPr lang="es-ES_tradnl" sz="3600" dirty="0">
                <a:latin typeface="Arial" pitchFamily="34" charset="0"/>
                <a:cs typeface="Arial" pitchFamily="34" charset="0"/>
              </a:rPr>
              <a:t>H</a:t>
            </a:r>
            <a:r>
              <a:rPr lang="es-ES_tradnl" sz="3600" dirty="0" smtClean="0">
                <a:latin typeface="Arial" pitchFamily="34" charset="0"/>
                <a:cs typeface="Arial" pitchFamily="34" charset="0"/>
              </a:rPr>
              <a:t>idrólisis del ATP</a:t>
            </a:r>
            <a:endParaRPr lang="es-AR" sz="3600"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571604" y="1071546"/>
            <a:ext cx="5621988" cy="523220"/>
          </a:xfrm>
          <a:prstGeom prst="rect">
            <a:avLst/>
          </a:prstGeom>
          <a:solidFill>
            <a:schemeClr val="accent4">
              <a:lumMod val="20000"/>
              <a:lumOff val="80000"/>
            </a:schemeClr>
          </a:solidFill>
        </p:spPr>
        <p:txBody>
          <a:bodyPr wrap="none" rtlCol="0">
            <a:spAutoFit/>
          </a:bodyPr>
          <a:lstStyle/>
          <a:p>
            <a:r>
              <a:rPr lang="es-ES_tradnl" sz="28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ADP  +  Pi               ATP   +    H</a:t>
            </a:r>
            <a:r>
              <a:rPr lang="es-ES_tradnl" sz="2800" b="1" baseline="-25000"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2</a:t>
            </a:r>
            <a:r>
              <a:rPr lang="es-ES_tradnl" sz="28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O</a:t>
            </a:r>
            <a:endParaRPr lang="es-AR" sz="28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5" name="4 Conector recto de flecha"/>
          <p:cNvCxnSpPr/>
          <p:nvPr/>
        </p:nvCxnSpPr>
        <p:spPr>
          <a:xfrm>
            <a:off x="3571868" y="1214422"/>
            <a:ext cx="928694" cy="1588"/>
          </a:xfrm>
          <a:prstGeom prst="straightConnector1">
            <a:avLst/>
          </a:prstGeom>
          <a:ln w="25400">
            <a:solidFill>
              <a:srgbClr val="5A0EE2"/>
            </a:solidFill>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rot="10800000">
            <a:off x="3571868" y="1428736"/>
            <a:ext cx="928694"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3000364" y="500042"/>
            <a:ext cx="3188693" cy="461665"/>
          </a:xfrm>
          <a:prstGeom prst="rect">
            <a:avLst/>
          </a:prstGeom>
          <a:noFill/>
        </p:spPr>
        <p:txBody>
          <a:bodyPr wrap="none" rtlCol="0">
            <a:spAutoFit/>
          </a:bodyPr>
          <a:lstStyle/>
          <a:p>
            <a:r>
              <a:rPr lang="es-ES_tradnl" sz="2400" b="1" dirty="0" smtClean="0">
                <a:solidFill>
                  <a:srgbClr val="5A0EE2"/>
                </a:solidFill>
                <a:latin typeface="Arial" pitchFamily="34" charset="0"/>
                <a:cs typeface="Arial" pitchFamily="34" charset="0"/>
              </a:rPr>
              <a:t>(</a:t>
            </a:r>
            <a:r>
              <a:rPr lang="es-ES_tradnl" sz="2400" b="1" dirty="0" smtClean="0">
                <a:solidFill>
                  <a:srgbClr val="5A0EE2"/>
                </a:solidFill>
                <a:latin typeface="Symbol" pitchFamily="18" charset="2"/>
                <a:cs typeface="Arial" pitchFamily="34" charset="0"/>
              </a:rPr>
              <a:t>D</a:t>
            </a:r>
            <a:r>
              <a:rPr lang="es-ES_tradnl" sz="2400" b="1" dirty="0" smtClean="0">
                <a:solidFill>
                  <a:srgbClr val="5A0EE2"/>
                </a:solidFill>
                <a:latin typeface="Arial" pitchFamily="34" charset="0"/>
                <a:cs typeface="Arial" pitchFamily="34" charset="0"/>
              </a:rPr>
              <a:t>G°´ + 7,3 Kcal/mol)</a:t>
            </a:r>
            <a:endParaRPr lang="es-AR" sz="2400" b="1" dirty="0">
              <a:solidFill>
                <a:srgbClr val="5A0EE2"/>
              </a:solidFill>
              <a:latin typeface="Arial" pitchFamily="34" charset="0"/>
              <a:cs typeface="Arial" pitchFamily="34" charset="0"/>
            </a:endParaRPr>
          </a:p>
        </p:txBody>
      </p:sp>
      <p:sp>
        <p:nvSpPr>
          <p:cNvPr id="14" name="13 Rectángulo"/>
          <p:cNvSpPr/>
          <p:nvPr/>
        </p:nvSpPr>
        <p:spPr>
          <a:xfrm>
            <a:off x="3026381" y="1785926"/>
            <a:ext cx="3196709" cy="461665"/>
          </a:xfrm>
          <a:prstGeom prst="rect">
            <a:avLst/>
          </a:prstGeom>
        </p:spPr>
        <p:txBody>
          <a:bodyPr wrap="none">
            <a:spAutoFit/>
          </a:bodyPr>
          <a:lstStyle/>
          <a:p>
            <a:r>
              <a:rPr lang="es-ES_tradnl" sz="2400" b="1" dirty="0" smtClean="0">
                <a:solidFill>
                  <a:srgbClr val="FF0000"/>
                </a:solidFill>
                <a:latin typeface="Arial" pitchFamily="34" charset="0"/>
                <a:cs typeface="Arial" pitchFamily="34" charset="0"/>
              </a:rPr>
              <a:t>(</a:t>
            </a:r>
            <a:r>
              <a:rPr lang="es-ES_tradnl" sz="2400" b="1" dirty="0" smtClean="0">
                <a:solidFill>
                  <a:srgbClr val="FF0000"/>
                </a:solidFill>
                <a:latin typeface="Symbol" pitchFamily="18" charset="2"/>
                <a:cs typeface="Arial" pitchFamily="34" charset="0"/>
              </a:rPr>
              <a:t>D</a:t>
            </a:r>
            <a:r>
              <a:rPr lang="es-ES_tradnl" sz="2400" b="1" dirty="0" smtClean="0">
                <a:solidFill>
                  <a:srgbClr val="FF0000"/>
                </a:solidFill>
                <a:latin typeface="Arial" pitchFamily="34" charset="0"/>
                <a:cs typeface="Arial" pitchFamily="34" charset="0"/>
              </a:rPr>
              <a:t>G°´ - 7,3 Kcal/mol)</a:t>
            </a:r>
            <a:endParaRPr lang="es-AR" sz="2400" b="1" dirty="0">
              <a:solidFill>
                <a:srgbClr val="FF0000"/>
              </a:solidFill>
              <a:latin typeface="Arial" pitchFamily="34" charset="0"/>
              <a:cs typeface="Arial" pitchFamily="34" charset="0"/>
            </a:endParaRPr>
          </a:p>
        </p:txBody>
      </p:sp>
      <p:sp>
        <p:nvSpPr>
          <p:cNvPr id="15" name="14 CuadroTexto"/>
          <p:cNvSpPr txBox="1"/>
          <p:nvPr/>
        </p:nvSpPr>
        <p:spPr>
          <a:xfrm>
            <a:off x="156603" y="2714620"/>
            <a:ext cx="8701677" cy="1938992"/>
          </a:xfrm>
          <a:prstGeom prst="rect">
            <a:avLst/>
          </a:prstGeom>
          <a:noFill/>
        </p:spPr>
        <p:txBody>
          <a:bodyPr wrap="none" rtlCol="0">
            <a:spAutoFit/>
          </a:bodyPr>
          <a:lstStyle/>
          <a:p>
            <a:pPr algn="ctr"/>
            <a:r>
              <a:rPr lang="es-ES_tradnl" sz="2400" b="1" dirty="0" smtClean="0">
                <a:solidFill>
                  <a:srgbClr val="5A0EE2"/>
                </a:solidFill>
                <a:effectLst>
                  <a:outerShdw blurRad="38100" dist="38100" dir="2700000" algn="tl">
                    <a:srgbClr val="000000">
                      <a:alpha val="43137"/>
                    </a:srgbClr>
                  </a:outerShdw>
                </a:effectLst>
                <a:latin typeface="Arial" pitchFamily="34" charset="0"/>
                <a:cs typeface="Arial" pitchFamily="34" charset="0"/>
              </a:rPr>
              <a:t>La producción de ATP utilizando Energía liberada durante </a:t>
            </a:r>
          </a:p>
          <a:p>
            <a:pPr algn="ctr"/>
            <a:r>
              <a:rPr lang="es-ES_tradnl" sz="2400" b="1" dirty="0" smtClean="0">
                <a:solidFill>
                  <a:srgbClr val="5A0EE2"/>
                </a:solidFill>
                <a:effectLst>
                  <a:outerShdw blurRad="38100" dist="38100" dir="2700000" algn="tl">
                    <a:srgbClr val="000000">
                      <a:alpha val="43137"/>
                    </a:srgbClr>
                  </a:outerShdw>
                </a:effectLst>
                <a:latin typeface="Arial" pitchFamily="34" charset="0"/>
                <a:cs typeface="Arial" pitchFamily="34" charset="0"/>
              </a:rPr>
              <a:t> el Transporte de Electrones en la </a:t>
            </a:r>
          </a:p>
          <a:p>
            <a:pPr algn="ctr"/>
            <a:r>
              <a:rPr lang="es-ES_tradnl" sz="2400" b="1" dirty="0" smtClean="0">
                <a:solidFill>
                  <a:srgbClr val="5A0EE2"/>
                </a:solidFill>
                <a:effectLst>
                  <a:outerShdw blurRad="38100" dist="38100" dir="2700000" algn="tl">
                    <a:srgbClr val="000000">
                      <a:alpha val="43137"/>
                    </a:srgbClr>
                  </a:outerShdw>
                </a:effectLst>
                <a:latin typeface="Arial" pitchFamily="34" charset="0"/>
                <a:cs typeface="Arial" pitchFamily="34" charset="0"/>
              </a:rPr>
              <a:t>Cadena Respiratoria mitocondrial</a:t>
            </a:r>
          </a:p>
          <a:p>
            <a:pPr algn="ctr"/>
            <a:endParaRPr lang="es-ES_tradnl" sz="2400" b="1" dirty="0" smtClean="0">
              <a:solidFill>
                <a:srgbClr val="5A0EE2"/>
              </a:solidFill>
              <a:effectLst>
                <a:outerShdw blurRad="38100" dist="38100" dir="2700000" algn="tl">
                  <a:srgbClr val="000000">
                    <a:alpha val="43137"/>
                  </a:srgbClr>
                </a:outerShdw>
              </a:effectLst>
              <a:latin typeface="Arial" pitchFamily="34" charset="0"/>
              <a:cs typeface="Arial" pitchFamily="34" charset="0"/>
            </a:endParaRPr>
          </a:p>
          <a:p>
            <a:pPr algn="ctr"/>
            <a:r>
              <a:rPr lang="es-ES_tradnl" sz="2400" b="1" dirty="0">
                <a:solidFill>
                  <a:srgbClr val="5A0EE2"/>
                </a:solidFill>
                <a:effectLst>
                  <a:outerShdw blurRad="38100" dist="38100" dir="2700000" algn="tl">
                    <a:srgbClr val="000000">
                      <a:alpha val="43137"/>
                    </a:srgbClr>
                  </a:outerShdw>
                </a:effectLst>
                <a:latin typeface="Arial" pitchFamily="34" charset="0"/>
                <a:cs typeface="Arial" pitchFamily="34" charset="0"/>
              </a:rPr>
              <a:t>s</a:t>
            </a:r>
            <a:r>
              <a:rPr lang="es-ES_tradnl" sz="2400" b="1" dirty="0" smtClean="0">
                <a:solidFill>
                  <a:srgbClr val="5A0EE2"/>
                </a:solidFill>
                <a:effectLst>
                  <a:outerShdw blurRad="38100" dist="38100" dir="2700000" algn="tl">
                    <a:srgbClr val="000000">
                      <a:alpha val="43137"/>
                    </a:srgbClr>
                  </a:outerShdw>
                </a:effectLst>
                <a:latin typeface="Arial" pitchFamily="34" charset="0"/>
                <a:cs typeface="Arial" pitchFamily="34" charset="0"/>
              </a:rPr>
              <a:t>e denomina</a:t>
            </a:r>
          </a:p>
        </p:txBody>
      </p:sp>
      <p:sp>
        <p:nvSpPr>
          <p:cNvPr id="16" name="15 CuadroTexto"/>
          <p:cNvSpPr txBox="1"/>
          <p:nvPr/>
        </p:nvSpPr>
        <p:spPr>
          <a:xfrm>
            <a:off x="1857356" y="5000636"/>
            <a:ext cx="5743047" cy="800219"/>
          </a:xfrm>
          <a:prstGeom prst="rect">
            <a:avLst/>
          </a:prstGeom>
          <a:noFill/>
        </p:spPr>
        <p:txBody>
          <a:bodyPr wrap="none" rtlCol="0">
            <a:spAutoFit/>
          </a:bodyPr>
          <a:lstStyle/>
          <a:p>
            <a:r>
              <a:rPr lang="es-ES_tradnl" sz="2800" b="1" dirty="0" smtClean="0">
                <a:solidFill>
                  <a:srgbClr val="FF0000"/>
                </a:solidFill>
                <a:latin typeface="Arial Black" pitchFamily="34" charset="0"/>
                <a:cs typeface="Arial" pitchFamily="34" charset="0"/>
              </a:rPr>
              <a:t>FOSFORILACIÓN OXIDATIVA</a:t>
            </a:r>
          </a:p>
          <a:p>
            <a:endParaRPr lang="es-A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ox(in)">
                                      <p:cBhvr>
                                        <p:cTn id="17" dur="20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ox(in)">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ox(in)">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box(in)">
                                      <p:cBhvr>
                                        <p:cTn id="32" dur="20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6" presetClass="emph" presetSubtype="0" fill="hold" grpId="1" nodeType="clickEffect">
                                  <p:stCondLst>
                                    <p:cond delay="0"/>
                                  </p:stCondLst>
                                  <p:childTnLst>
                                    <p:animScale>
                                      <p:cBhvr>
                                        <p:cTn id="42" dur="2000" fill="hold"/>
                                        <p:tgtEl>
                                          <p:spTgt spid="1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P spid="14" grpId="0"/>
      <p:bldP spid="15" grpId="0"/>
      <p:bldP spid="16" grpId="0"/>
      <p:bldP spid="16" grpId="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Rectángulo"/>
          <p:cNvSpPr>
            <a:spLocks noChangeArrowheads="1"/>
          </p:cNvSpPr>
          <p:nvPr/>
        </p:nvSpPr>
        <p:spPr bwMode="auto">
          <a:xfrm>
            <a:off x="2000232" y="71414"/>
            <a:ext cx="5355953" cy="1261884"/>
          </a:xfrm>
          <a:prstGeom prst="rect">
            <a:avLst/>
          </a:prstGeom>
          <a:solidFill>
            <a:schemeClr val="bg1"/>
          </a:solidFill>
          <a:ln w="9525">
            <a:noFill/>
            <a:miter lim="800000"/>
            <a:headEnd/>
            <a:tailEnd/>
          </a:ln>
        </p:spPr>
        <p:txBody>
          <a:bodyPr wrap="none">
            <a:spAutoFit/>
          </a:bodyPr>
          <a:lstStyle/>
          <a:p>
            <a:pPr algn="ctr"/>
            <a:r>
              <a:rPr lang="es-AR" sz="2400" b="1" dirty="0" smtClean="0">
                <a:solidFill>
                  <a:srgbClr val="C00000"/>
                </a:solidFill>
                <a:latin typeface="Comic Sans MS" pitchFamily="66" charset="0"/>
              </a:rPr>
              <a:t>¿Dónde ocurre la síntesis de ATP?</a:t>
            </a:r>
          </a:p>
          <a:p>
            <a:pPr algn="ctr"/>
            <a:endParaRPr lang="es-AR" sz="2400" b="1" dirty="0" smtClean="0">
              <a:solidFill>
                <a:srgbClr val="C00000"/>
              </a:solidFill>
              <a:latin typeface="Comic Sans MS" pitchFamily="66" charset="0"/>
            </a:endParaRPr>
          </a:p>
          <a:p>
            <a:pPr algn="ctr"/>
            <a:r>
              <a:rPr lang="es-AR" sz="2800" b="1" dirty="0" smtClean="0">
                <a:solidFill>
                  <a:srgbClr val="000000"/>
                </a:solidFill>
                <a:latin typeface="Arial" pitchFamily="34" charset="0"/>
                <a:cs typeface="Arial" pitchFamily="34" charset="0"/>
              </a:rPr>
              <a:t>COMPLEJO </a:t>
            </a:r>
            <a:r>
              <a:rPr lang="es-AR" sz="2800" b="1" dirty="0">
                <a:solidFill>
                  <a:srgbClr val="000000"/>
                </a:solidFill>
                <a:latin typeface="Arial" pitchFamily="34" charset="0"/>
                <a:cs typeface="Arial" pitchFamily="34" charset="0"/>
              </a:rPr>
              <a:t>ATP sintasa</a:t>
            </a:r>
          </a:p>
        </p:txBody>
      </p:sp>
      <p:sp>
        <p:nvSpPr>
          <p:cNvPr id="5" name="Cuadro de texto 10"/>
          <p:cNvSpPr txBox="1">
            <a:spLocks noChangeArrowheads="1"/>
          </p:cNvSpPr>
          <p:nvPr/>
        </p:nvSpPr>
        <p:spPr bwMode="auto">
          <a:xfrm>
            <a:off x="52388" y="1555772"/>
            <a:ext cx="3751262" cy="5632311"/>
          </a:xfrm>
          <a:prstGeom prst="rect">
            <a:avLst/>
          </a:prstGeom>
          <a:solidFill>
            <a:schemeClr val="bg1"/>
          </a:solidFill>
          <a:ln>
            <a:noFill/>
          </a:ln>
          <a:effectLs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342900" indent="-342900" eaLnBrk="1" fontAlgn="auto" hangingPunct="1">
              <a:spcBef>
                <a:spcPct val="50000"/>
              </a:spcBef>
              <a:spcAft>
                <a:spcPts val="0"/>
              </a:spcAft>
              <a:buFont typeface="Arial" pitchFamily="34" charset="0"/>
              <a:buChar char="•"/>
              <a:defRPr/>
            </a:pPr>
            <a:r>
              <a:rPr lang="es-ES" sz="2000" kern="0" dirty="0" smtClean="0">
                <a:solidFill>
                  <a:srgbClr val="C00000"/>
                </a:solidFill>
                <a:latin typeface="Arial Rounded MT Bold" pitchFamily="34" charset="0"/>
              </a:rPr>
              <a:t>F</a:t>
            </a:r>
            <a:r>
              <a:rPr lang="es-ES" sz="2000" kern="0" baseline="-25000" dirty="0" smtClean="0">
                <a:solidFill>
                  <a:srgbClr val="C00000"/>
                </a:solidFill>
                <a:latin typeface="Arial Rounded MT Bold" pitchFamily="34" charset="0"/>
              </a:rPr>
              <a:t>1</a:t>
            </a:r>
            <a:r>
              <a:rPr lang="es-ES" sz="2000" kern="0" baseline="-25000" dirty="0" smtClean="0">
                <a:solidFill>
                  <a:srgbClr val="000000"/>
                </a:solidFill>
                <a:latin typeface="Arial Rounded MT Bold" pitchFamily="34" charset="0"/>
              </a:rPr>
              <a:t> </a:t>
            </a:r>
            <a:r>
              <a:rPr lang="es-ES" sz="2000" kern="0" dirty="0" smtClean="0">
                <a:solidFill>
                  <a:srgbClr val="000000"/>
                </a:solidFill>
                <a:latin typeface="Arial Rounded MT Bold" pitchFamily="34" charset="0"/>
              </a:rPr>
              <a:t>: 9 subunidades </a:t>
            </a:r>
            <a:r>
              <a:rPr lang="es-ES" sz="2000" kern="0" dirty="0" err="1" smtClean="0">
                <a:solidFill>
                  <a:srgbClr val="000000"/>
                </a:solidFill>
                <a:latin typeface="Arial Rounded MT Bold" pitchFamily="34" charset="0"/>
              </a:rPr>
              <a:t>polipeptídicas</a:t>
            </a:r>
            <a:r>
              <a:rPr lang="es-ES" sz="2000" kern="0" dirty="0" smtClean="0">
                <a:solidFill>
                  <a:srgbClr val="000000"/>
                </a:solidFill>
                <a:latin typeface="Arial Rounded MT Bold" pitchFamily="34" charset="0"/>
              </a:rPr>
              <a:t>: </a:t>
            </a:r>
            <a:r>
              <a:rPr lang="es-ES" sz="2000" kern="0" dirty="0">
                <a:solidFill>
                  <a:srgbClr val="000000"/>
                </a:solidFill>
                <a:latin typeface="Symbol" pitchFamily="18" charset="2"/>
              </a:rPr>
              <a:t>a</a:t>
            </a:r>
            <a:r>
              <a:rPr lang="es-ES" sz="2000" kern="0" baseline="-25000" dirty="0">
                <a:solidFill>
                  <a:srgbClr val="000000"/>
                </a:solidFill>
              </a:rPr>
              <a:t>3 </a:t>
            </a:r>
            <a:r>
              <a:rPr lang="es-ES" sz="2000" kern="0" dirty="0">
                <a:solidFill>
                  <a:srgbClr val="000000"/>
                </a:solidFill>
                <a:latin typeface="Symbol" pitchFamily="18" charset="2"/>
              </a:rPr>
              <a:t>b</a:t>
            </a:r>
            <a:r>
              <a:rPr lang="es-ES" sz="2000" kern="0" baseline="-25000" dirty="0">
                <a:solidFill>
                  <a:srgbClr val="000000"/>
                </a:solidFill>
              </a:rPr>
              <a:t>3 </a:t>
            </a:r>
            <a:r>
              <a:rPr lang="es-ES" sz="2000" kern="0" dirty="0">
                <a:solidFill>
                  <a:srgbClr val="000000"/>
                </a:solidFill>
                <a:latin typeface="Symbol" pitchFamily="18" charset="2"/>
              </a:rPr>
              <a:t>g d </a:t>
            </a:r>
            <a:r>
              <a:rPr lang="es-ES" sz="2000" kern="0" dirty="0" smtClean="0">
                <a:solidFill>
                  <a:srgbClr val="000000"/>
                </a:solidFill>
                <a:latin typeface="Symbol" pitchFamily="18" charset="2"/>
              </a:rPr>
              <a:t>e </a:t>
            </a:r>
            <a:r>
              <a:rPr lang="es-ES" sz="2000" kern="0" dirty="0" smtClean="0">
                <a:solidFill>
                  <a:srgbClr val="000000"/>
                </a:solidFill>
                <a:latin typeface="Arial Rounded MT Bold" pitchFamily="34" charset="0"/>
              </a:rPr>
              <a:t>y</a:t>
            </a:r>
            <a:r>
              <a:rPr lang="es-ES" sz="2000" kern="0" dirty="0" smtClean="0">
                <a:solidFill>
                  <a:srgbClr val="000000"/>
                </a:solidFill>
                <a:latin typeface="Symbol" pitchFamily="18" charset="2"/>
              </a:rPr>
              <a:t> 3 </a:t>
            </a:r>
            <a:r>
              <a:rPr lang="es-ES" sz="2000" kern="0" dirty="0" smtClean="0">
                <a:solidFill>
                  <a:srgbClr val="000000"/>
                </a:solidFill>
                <a:latin typeface="Arial Rounded MT Bold" pitchFamily="34" charset="0"/>
              </a:rPr>
              <a:t>sitios catalíticos</a:t>
            </a:r>
            <a:endParaRPr lang="es-ES" sz="2000" kern="0" dirty="0">
              <a:solidFill>
                <a:srgbClr val="000000"/>
              </a:solidFill>
              <a:latin typeface="Arial Rounded MT Bold" pitchFamily="34" charset="0"/>
            </a:endParaRPr>
          </a:p>
          <a:p>
            <a:pPr marL="342900" indent="-342900" eaLnBrk="1" fontAlgn="auto" hangingPunct="1">
              <a:spcBef>
                <a:spcPct val="50000"/>
              </a:spcBef>
              <a:spcAft>
                <a:spcPts val="0"/>
              </a:spcAft>
              <a:buFont typeface="Arial" pitchFamily="34" charset="0"/>
              <a:buChar char="•"/>
              <a:defRPr/>
            </a:pPr>
            <a:r>
              <a:rPr lang="es-ES" sz="2000" kern="0" dirty="0" smtClean="0">
                <a:solidFill>
                  <a:srgbClr val="C00000"/>
                </a:solidFill>
                <a:latin typeface="Arial Rounded MT Bold" pitchFamily="34" charset="0"/>
              </a:rPr>
              <a:t>Fo</a:t>
            </a:r>
            <a:r>
              <a:rPr lang="es-ES" sz="2000" kern="0" dirty="0" smtClean="0">
                <a:solidFill>
                  <a:srgbClr val="000000"/>
                </a:solidFill>
                <a:latin typeface="Arial Rounded MT Bold" pitchFamily="34" charset="0"/>
              </a:rPr>
              <a:t>: Proteína integral , canal transmembrana para protones con 3 subunidades: a, b</a:t>
            </a:r>
            <a:r>
              <a:rPr lang="es-ES" sz="2000" kern="0" baseline="-25000" dirty="0" smtClean="0">
                <a:solidFill>
                  <a:srgbClr val="000000"/>
                </a:solidFill>
                <a:latin typeface="Arial Rounded MT Bold" pitchFamily="34" charset="0"/>
              </a:rPr>
              <a:t>2</a:t>
            </a:r>
            <a:r>
              <a:rPr lang="es-ES" sz="2000" kern="0" dirty="0" smtClean="0">
                <a:solidFill>
                  <a:srgbClr val="000000"/>
                </a:solidFill>
                <a:latin typeface="Arial Rounded MT Bold" pitchFamily="34" charset="0"/>
              </a:rPr>
              <a:t> y c</a:t>
            </a:r>
            <a:r>
              <a:rPr lang="es-ES" sz="2000" kern="0" baseline="-25000" dirty="0" smtClean="0">
                <a:solidFill>
                  <a:srgbClr val="000000"/>
                </a:solidFill>
                <a:latin typeface="Arial Rounded MT Bold" pitchFamily="34" charset="0"/>
              </a:rPr>
              <a:t>12</a:t>
            </a:r>
          </a:p>
          <a:p>
            <a:pPr marL="342900" indent="-342900" eaLnBrk="1" fontAlgn="auto" hangingPunct="1">
              <a:spcBef>
                <a:spcPct val="50000"/>
              </a:spcBef>
              <a:spcAft>
                <a:spcPts val="0"/>
              </a:spcAft>
              <a:buFont typeface="Arial" pitchFamily="34" charset="0"/>
              <a:buChar char="•"/>
              <a:defRPr/>
            </a:pPr>
            <a:r>
              <a:rPr lang="es-ES" sz="2000" kern="0" dirty="0" smtClean="0">
                <a:solidFill>
                  <a:srgbClr val="000000"/>
                </a:solidFill>
                <a:latin typeface="Arial Rounded MT Bold" pitchFamily="34" charset="0"/>
              </a:rPr>
              <a:t>Esta enzima es la que transforma la energía cinética (</a:t>
            </a:r>
            <a:r>
              <a:rPr lang="es-ES" sz="2000" kern="0" smtClean="0">
                <a:solidFill>
                  <a:srgbClr val="000000"/>
                </a:solidFill>
                <a:latin typeface="Arial Rounded MT Bold" pitchFamily="34" charset="0"/>
              </a:rPr>
              <a:t>fuerza protón-motriz) en </a:t>
            </a:r>
            <a:r>
              <a:rPr lang="es-ES" sz="2000" kern="0" dirty="0" smtClean="0">
                <a:solidFill>
                  <a:srgbClr val="000000"/>
                </a:solidFill>
                <a:latin typeface="Arial Rounded MT Bold" pitchFamily="34" charset="0"/>
              </a:rPr>
              <a:t>la energía química del ATP.</a:t>
            </a:r>
          </a:p>
          <a:p>
            <a:pPr marL="342900" indent="-342900" eaLnBrk="1" fontAlgn="auto" hangingPunct="1">
              <a:spcBef>
                <a:spcPct val="50000"/>
              </a:spcBef>
              <a:spcAft>
                <a:spcPts val="0"/>
              </a:spcAft>
              <a:buFont typeface="Arial" pitchFamily="34" charset="0"/>
              <a:buChar char="•"/>
              <a:defRPr/>
            </a:pPr>
            <a:r>
              <a:rPr lang="es-ES" sz="2000" kern="0" dirty="0" smtClean="0">
                <a:solidFill>
                  <a:srgbClr val="000000"/>
                </a:solidFill>
                <a:latin typeface="Arial Rounded MT Bold" pitchFamily="34" charset="0"/>
              </a:rPr>
              <a:t>El </a:t>
            </a:r>
            <a:r>
              <a:rPr lang="es-ES" sz="2000" kern="0" dirty="0">
                <a:solidFill>
                  <a:srgbClr val="000000"/>
                </a:solidFill>
                <a:latin typeface="Arial Rounded MT Bold" pitchFamily="34" charset="0"/>
              </a:rPr>
              <a:t>Dr. Boyer </a:t>
            </a:r>
            <a:r>
              <a:rPr lang="es-ES" sz="2000" kern="0" dirty="0" smtClean="0">
                <a:solidFill>
                  <a:srgbClr val="000000"/>
                </a:solidFill>
                <a:latin typeface="Arial Rounded MT Bold" pitchFamily="34" charset="0"/>
              </a:rPr>
              <a:t>(1964) recibió </a:t>
            </a:r>
            <a:r>
              <a:rPr lang="es-ES" sz="2000" kern="0" dirty="0">
                <a:solidFill>
                  <a:srgbClr val="000000"/>
                </a:solidFill>
                <a:latin typeface="Arial Rounded MT Bold" pitchFamily="34" charset="0"/>
              </a:rPr>
              <a:t>el Premio Nobel</a:t>
            </a:r>
            <a:r>
              <a:rPr lang="es-ES" sz="2000" b="1" kern="0" dirty="0">
                <a:solidFill>
                  <a:srgbClr val="000000"/>
                </a:solidFill>
                <a:latin typeface="Arial Rounded MT Bold" pitchFamily="34" charset="0"/>
              </a:rPr>
              <a:t> </a:t>
            </a:r>
            <a:r>
              <a:rPr lang="es-ES" sz="2000" kern="0" dirty="0">
                <a:solidFill>
                  <a:srgbClr val="000000"/>
                </a:solidFill>
                <a:latin typeface="Arial Rounded MT Bold" pitchFamily="34" charset="0"/>
              </a:rPr>
              <a:t>al describir la ATP sintasa</a:t>
            </a:r>
            <a:r>
              <a:rPr lang="es-ES" sz="2000" kern="0" dirty="0" smtClean="0">
                <a:solidFill>
                  <a:srgbClr val="000000"/>
                </a:solidFill>
                <a:latin typeface="Arial Rounded MT Bold" pitchFamily="34" charset="0"/>
              </a:rPr>
              <a:t>.</a:t>
            </a:r>
            <a:endParaRPr lang="es-ES" sz="2000" b="1" kern="0" dirty="0">
              <a:solidFill>
                <a:srgbClr val="000000"/>
              </a:solidFill>
              <a:latin typeface="Arial Rounded MT Bold" pitchFamily="34" charset="0"/>
            </a:endParaRPr>
          </a:p>
          <a:p>
            <a:pPr eaLnBrk="1" fontAlgn="auto" hangingPunct="1">
              <a:spcBef>
                <a:spcPct val="50000"/>
              </a:spcBef>
              <a:spcAft>
                <a:spcPts val="0"/>
              </a:spcAft>
              <a:defRPr/>
            </a:pPr>
            <a:r>
              <a:rPr lang="es-ES" sz="2000" b="1" kern="0" dirty="0" smtClean="0">
                <a:solidFill>
                  <a:srgbClr val="000000"/>
                </a:solidFill>
                <a:latin typeface="Arial Rounded MT Bold" pitchFamily="34" charset="0"/>
              </a:rPr>
              <a:t> </a:t>
            </a:r>
            <a:endParaRPr lang="es-ES" sz="2000" b="1" kern="0" baseline="-25000" dirty="0" smtClean="0">
              <a:solidFill>
                <a:srgbClr val="000000"/>
              </a:solidFill>
              <a:latin typeface="Arial Rounded MT Bold" pitchFamily="34" charset="0"/>
            </a:endParaRPr>
          </a:p>
        </p:txBody>
      </p:sp>
      <p:pic>
        <p:nvPicPr>
          <p:cNvPr id="47108" name="Picture 2"/>
          <p:cNvPicPr>
            <a:picLocks noChangeAspect="1" noChangeArrowheads="1"/>
          </p:cNvPicPr>
          <p:nvPr/>
        </p:nvPicPr>
        <p:blipFill>
          <a:blip r:embed="rId2"/>
          <a:srcRect/>
          <a:stretch>
            <a:fillRect/>
          </a:stretch>
        </p:blipFill>
        <p:spPr bwMode="auto">
          <a:xfrm>
            <a:off x="3924300" y="1555772"/>
            <a:ext cx="5219700" cy="5016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500034" y="142852"/>
            <a:ext cx="8320116" cy="6354785"/>
          </a:xfrm>
          <a:solidFill>
            <a:schemeClr val="bg1"/>
          </a:solidFill>
        </p:spPr>
        <p:txBody>
          <a:bodyPr rtlCol="0">
            <a:normAutofit fontScale="90000"/>
          </a:bodyPr>
          <a:lstStyle/>
          <a:p>
            <a:pPr>
              <a:defRPr/>
            </a:pPr>
            <a:r>
              <a:rPr lang="es-ES_tradnl" sz="2800" b="1" dirty="0" smtClean="0">
                <a:solidFill>
                  <a:srgbClr val="C00000"/>
                </a:solidFill>
                <a:latin typeface="Comic Sans MS" pitchFamily="66" charset="0"/>
              </a:rPr>
              <a:t>¿Cómo ocurre la síntesis de ATP?</a:t>
            </a:r>
            <a:br>
              <a:rPr lang="es-ES_tradnl" sz="2800" b="1" dirty="0" smtClean="0">
                <a:solidFill>
                  <a:srgbClr val="C00000"/>
                </a:solidFill>
                <a:latin typeface="Comic Sans MS" pitchFamily="66" charset="0"/>
              </a:rPr>
            </a:br>
            <a:r>
              <a:rPr lang="es-ES_tradnl" sz="2800" b="1" u="sng" dirty="0">
                <a:solidFill>
                  <a:srgbClr val="C00000"/>
                </a:solidFill>
              </a:rPr>
              <a:t> FOSFORILACIÓN OXIDATIVA</a:t>
            </a:r>
            <a:r>
              <a:rPr lang="es-ES_tradnl" sz="2800" b="1" dirty="0">
                <a:solidFill>
                  <a:srgbClr val="C00000"/>
                </a:solidFill>
              </a:rPr>
              <a:t> </a:t>
            </a:r>
            <a:r>
              <a:rPr lang="es-ES_tradnl" sz="2800" b="1" dirty="0" smtClean="0"/>
              <a:t/>
            </a:r>
            <a:br>
              <a:rPr lang="es-ES_tradnl" sz="2800" b="1" dirty="0" smtClean="0"/>
            </a:br>
            <a:r>
              <a:rPr lang="es-ES_tradnl" sz="2800" b="1" dirty="0" smtClean="0"/>
              <a:t/>
            </a:r>
            <a:br>
              <a:rPr lang="es-ES_tradnl" sz="2800" b="1" dirty="0" smtClean="0"/>
            </a:br>
            <a:r>
              <a:rPr lang="es-ES_tradnl" sz="2800" b="1" dirty="0" smtClean="0"/>
              <a:t>La Cadena de Transporte de Electrones y</a:t>
            </a:r>
            <a:br>
              <a:rPr lang="es-ES_tradnl" sz="2800" b="1" dirty="0" smtClean="0"/>
            </a:br>
            <a:r>
              <a:rPr lang="es-ES_tradnl" sz="2800" b="1" dirty="0" smtClean="0"/>
              <a:t> la FOSFORILACIÓN OXIDATIVA estuvieron separadas conceptualmente</a:t>
            </a:r>
            <a:br>
              <a:rPr lang="es-ES_tradnl" sz="2800" b="1" dirty="0" smtClean="0"/>
            </a:br>
            <a:r>
              <a:rPr lang="es-ES_tradnl" sz="2800" b="1" dirty="0" smtClean="0"/>
              <a:t> por mucho tiempo. </a:t>
            </a:r>
            <a:br>
              <a:rPr lang="es-ES_tradnl" sz="2800" b="1" dirty="0" smtClean="0"/>
            </a:br>
            <a:r>
              <a:rPr lang="es-ES_tradnl" sz="2800" b="1" dirty="0" smtClean="0"/>
              <a:t/>
            </a:r>
            <a:br>
              <a:rPr lang="es-ES_tradnl" sz="2800" b="1" dirty="0" smtClean="0"/>
            </a:br>
            <a:r>
              <a:rPr lang="es-ES_tradnl" sz="2800" b="1" dirty="0" smtClean="0"/>
              <a:t>En 1961 </a:t>
            </a:r>
            <a:r>
              <a:rPr lang="es-ES_tradnl" sz="2800" b="1" dirty="0" smtClean="0">
                <a:solidFill>
                  <a:srgbClr val="5A0EE2"/>
                </a:solidFill>
              </a:rPr>
              <a:t>Peter Mitchell </a:t>
            </a:r>
            <a:r>
              <a:rPr lang="es-ES_tradnl" sz="2800" b="1" dirty="0" smtClean="0"/>
              <a:t>propuso la </a:t>
            </a:r>
            <a:r>
              <a:rPr lang="es-ES_tradnl" sz="2800" b="1" dirty="0" smtClean="0">
                <a:solidFill>
                  <a:srgbClr val="5A0EE2"/>
                </a:solidFill>
              </a:rPr>
              <a:t/>
            </a:r>
            <a:br>
              <a:rPr lang="es-ES_tradnl" sz="2800" b="1" dirty="0" smtClean="0">
                <a:solidFill>
                  <a:srgbClr val="5A0EE2"/>
                </a:solidFill>
              </a:rPr>
            </a:br>
            <a:r>
              <a:rPr lang="es-ES_tradnl" sz="3100" b="1" u="sng" dirty="0" smtClean="0">
                <a:solidFill>
                  <a:srgbClr val="5A0EE2"/>
                </a:solidFill>
              </a:rPr>
              <a:t>Hipótesis Quimiosmótica</a:t>
            </a:r>
            <a:r>
              <a:rPr lang="es-ES_tradnl" sz="2800" b="1" dirty="0" smtClean="0"/>
              <a:t/>
            </a:r>
            <a:br>
              <a:rPr lang="es-ES_tradnl" sz="2800" b="1" dirty="0" smtClean="0"/>
            </a:br>
            <a:r>
              <a:rPr lang="es-ES_tradnl" sz="2800" b="1" dirty="0" smtClean="0">
                <a:solidFill>
                  <a:srgbClr val="5A0EE2"/>
                </a:solidFill>
              </a:rPr>
              <a:t/>
            </a:r>
            <a:br>
              <a:rPr lang="es-ES_tradnl" sz="2800" b="1" dirty="0" smtClean="0">
                <a:solidFill>
                  <a:srgbClr val="5A0EE2"/>
                </a:solidFill>
              </a:rPr>
            </a:br>
            <a:r>
              <a:rPr lang="es-ES_tradnl" sz="2800" b="1" i="1" dirty="0" smtClean="0">
                <a:solidFill>
                  <a:srgbClr val="5A0EE2"/>
                </a:solidFill>
              </a:rPr>
              <a:t> “LA FORMACIÓN DEL ATP (O FOSFORILACIÓN DEL ADP), ES POSIBLE POR LA DIFERENCIA EN LA CONCENTRACIÓN DE PROTONES A TRAVÉS DE LA MEMBRANA”</a:t>
            </a:r>
            <a:endParaRPr lang="es-ES" sz="2800" b="1" i="1" dirty="0" smtClean="0">
              <a:solidFill>
                <a:srgbClr val="5A0EE2"/>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Imagen 2"/>
          <p:cNvPicPr>
            <a:picLocks noChangeAspect="1" noChangeArrowheads="1"/>
          </p:cNvPicPr>
          <p:nvPr/>
        </p:nvPicPr>
        <p:blipFill>
          <a:blip r:embed="rId2"/>
          <a:srcRect/>
          <a:stretch>
            <a:fillRect/>
          </a:stretch>
        </p:blipFill>
        <p:spPr bwMode="auto">
          <a:xfrm>
            <a:off x="250825" y="2060575"/>
            <a:ext cx="1730375" cy="2208213"/>
          </a:xfrm>
          <a:prstGeom prst="rect">
            <a:avLst/>
          </a:prstGeom>
          <a:noFill/>
          <a:ln w="9525">
            <a:noFill/>
            <a:miter lim="800000"/>
            <a:headEnd/>
            <a:tailEnd/>
          </a:ln>
          <a:effectLst/>
        </p:spPr>
      </p:pic>
      <p:sp>
        <p:nvSpPr>
          <p:cNvPr id="40963" name="1 CuadroTexto"/>
          <p:cNvSpPr txBox="1">
            <a:spLocks noChangeArrowheads="1"/>
          </p:cNvSpPr>
          <p:nvPr/>
        </p:nvSpPr>
        <p:spPr bwMode="auto">
          <a:xfrm>
            <a:off x="2195513" y="620713"/>
            <a:ext cx="6804025" cy="6017032"/>
          </a:xfrm>
          <a:prstGeom prst="rect">
            <a:avLst/>
          </a:prstGeom>
          <a:solidFill>
            <a:schemeClr val="bg1"/>
          </a:solidFill>
          <a:ln w="9525">
            <a:noFill/>
            <a:miter lim="800000"/>
            <a:headEnd/>
            <a:tailEnd/>
          </a:ln>
        </p:spPr>
        <p:txBody>
          <a:bodyPr>
            <a:spAutoFit/>
          </a:bodyPr>
          <a:lstStyle/>
          <a:p>
            <a:pPr algn="ctr"/>
            <a:r>
              <a:rPr lang="en-US" b="1" dirty="0">
                <a:solidFill>
                  <a:srgbClr val="000000"/>
                </a:solidFill>
                <a:latin typeface="Arial Rounded MT Bold" pitchFamily="34" charset="0"/>
              </a:rPr>
              <a:t>PETER DENNIS MITCHELL  (1920 - 1992</a:t>
            </a:r>
            <a:r>
              <a:rPr lang="en-US" b="1" dirty="0" smtClean="0">
                <a:solidFill>
                  <a:srgbClr val="000000"/>
                </a:solidFill>
                <a:latin typeface="Arial Rounded MT Bold" pitchFamily="34" charset="0"/>
              </a:rPr>
              <a:t>)</a:t>
            </a:r>
          </a:p>
          <a:p>
            <a:pPr algn="ctr"/>
            <a:r>
              <a:rPr lang="es-ES_tradnl" sz="2400" b="1" u="sng" dirty="0" smtClean="0">
                <a:solidFill>
                  <a:srgbClr val="5A0EE2"/>
                </a:solidFill>
              </a:rPr>
              <a:t>Hipótesis Quimiosmótica</a:t>
            </a:r>
            <a:endParaRPr lang="es-AR" sz="2400" dirty="0">
              <a:solidFill>
                <a:srgbClr val="000000"/>
              </a:solidFill>
              <a:latin typeface="Arial Rounded MT Bold" pitchFamily="34" charset="0"/>
            </a:endParaRPr>
          </a:p>
          <a:p>
            <a:endParaRPr lang="es-ES" b="1" dirty="0">
              <a:solidFill>
                <a:srgbClr val="000000"/>
              </a:solidFill>
              <a:latin typeface="Arial Rounded MT Bold" pitchFamily="34" charset="0"/>
            </a:endParaRPr>
          </a:p>
          <a:p>
            <a:r>
              <a:rPr lang="es-ES" sz="2000" b="1" dirty="0" smtClean="0">
                <a:solidFill>
                  <a:srgbClr val="000000"/>
                </a:solidFill>
                <a:latin typeface="Arial Rounded MT Bold" pitchFamily="34" charset="0"/>
              </a:rPr>
              <a:t>-A partir </a:t>
            </a:r>
            <a:r>
              <a:rPr lang="es-ES" sz="2000" b="1" dirty="0">
                <a:solidFill>
                  <a:srgbClr val="000000"/>
                </a:solidFill>
                <a:latin typeface="Arial Rounded MT Bold" pitchFamily="34" charset="0"/>
              </a:rPr>
              <a:t>de 1961 trabajó en el estudio sobre el almacenamiento de la energía en los seres vivos para ser posteriormente transportada a los puntos de utilización por medio de las moléculas de </a:t>
            </a:r>
            <a:r>
              <a:rPr lang="es-ES" sz="2000" b="1" u="sng" dirty="0">
                <a:solidFill>
                  <a:srgbClr val="000000"/>
                </a:solidFill>
                <a:latin typeface="Arial Rounded MT Bold" pitchFamily="34" charset="0"/>
              </a:rPr>
              <a:t>ATP.</a:t>
            </a:r>
            <a:endParaRPr lang="es-ES" sz="2000" b="1" dirty="0">
              <a:solidFill>
                <a:srgbClr val="000000"/>
              </a:solidFill>
              <a:latin typeface="Arial Rounded MT Bold" pitchFamily="34" charset="0"/>
            </a:endParaRPr>
          </a:p>
          <a:p>
            <a:endParaRPr lang="es-ES" sz="2000" b="1" dirty="0">
              <a:solidFill>
                <a:srgbClr val="000000"/>
              </a:solidFill>
              <a:latin typeface="Arial Rounded MT Bold" pitchFamily="34" charset="0"/>
            </a:endParaRPr>
          </a:p>
          <a:p>
            <a:r>
              <a:rPr lang="es-ES" sz="2000" b="1" dirty="0" smtClean="0">
                <a:solidFill>
                  <a:srgbClr val="000000"/>
                </a:solidFill>
                <a:latin typeface="Arial Rounded MT Bold" pitchFamily="34" charset="0"/>
              </a:rPr>
              <a:t>-La </a:t>
            </a:r>
            <a:r>
              <a:rPr lang="es-ES" sz="2000" b="1" dirty="0" smtClean="0">
                <a:solidFill>
                  <a:srgbClr val="0000CC"/>
                </a:solidFill>
                <a:latin typeface="Arial Rounded MT Bold" pitchFamily="34" charset="0"/>
              </a:rPr>
              <a:t>energía </a:t>
            </a:r>
            <a:r>
              <a:rPr lang="es-ES" sz="2000" b="1" dirty="0">
                <a:solidFill>
                  <a:srgbClr val="0000CC"/>
                </a:solidFill>
                <a:latin typeface="Arial Rounded MT Bold" pitchFamily="34" charset="0"/>
              </a:rPr>
              <a:t>liberada por el traslado de electrones en la cadena  respiratoria se conserva mediante la fosforilación del ADP, </a:t>
            </a:r>
            <a:r>
              <a:rPr lang="es-ES" sz="2000" b="1" dirty="0">
                <a:solidFill>
                  <a:srgbClr val="000000"/>
                </a:solidFill>
                <a:latin typeface="Arial Rounded MT Bold" pitchFamily="34" charset="0"/>
              </a:rPr>
              <a:t>que </a:t>
            </a:r>
            <a:r>
              <a:rPr lang="es-ES" sz="2000" b="1" dirty="0">
                <a:solidFill>
                  <a:srgbClr val="FF0000"/>
                </a:solidFill>
                <a:latin typeface="Arial Rounded MT Bold" pitchFamily="34" charset="0"/>
              </a:rPr>
              <a:t>se convierte nuevamente  en ATP, proceso denominado </a:t>
            </a:r>
            <a:r>
              <a:rPr lang="es-ES" sz="2000" b="1" u="sng" dirty="0">
                <a:solidFill>
                  <a:srgbClr val="FF0000"/>
                </a:solidFill>
                <a:latin typeface="Arial Rounded MT Bold" pitchFamily="34" charset="0"/>
              </a:rPr>
              <a:t>FOSFORILACIÓN OXIDATIVA</a:t>
            </a:r>
            <a:r>
              <a:rPr lang="es-ES" sz="2000" b="1" dirty="0">
                <a:solidFill>
                  <a:srgbClr val="FF0000"/>
                </a:solidFill>
                <a:latin typeface="Arial Rounded MT Bold" pitchFamily="34" charset="0"/>
              </a:rPr>
              <a:t>.</a:t>
            </a:r>
          </a:p>
          <a:p>
            <a:endParaRPr lang="es-ES" sz="2000" b="1" dirty="0">
              <a:solidFill>
                <a:srgbClr val="000000"/>
              </a:solidFill>
              <a:latin typeface="Arial Rounded MT Bold" pitchFamily="34" charset="0"/>
            </a:endParaRPr>
          </a:p>
          <a:p>
            <a:r>
              <a:rPr lang="es-ES" sz="2000" b="1" dirty="0">
                <a:solidFill>
                  <a:srgbClr val="000000"/>
                </a:solidFill>
                <a:latin typeface="Arial Rounded MT Bold" pitchFamily="34" charset="0"/>
              </a:rPr>
              <a:t>-En 1978 fue galardonado con el </a:t>
            </a:r>
            <a:r>
              <a:rPr lang="es-ES" sz="2000" b="1" i="1" dirty="0">
                <a:solidFill>
                  <a:srgbClr val="000000"/>
                </a:solidFill>
                <a:latin typeface="Arial Rounded MT Bold" pitchFamily="34" charset="0"/>
              </a:rPr>
              <a:t>Premio Nobel </a:t>
            </a:r>
            <a:r>
              <a:rPr lang="es-ES" sz="2000" b="1" dirty="0">
                <a:solidFill>
                  <a:srgbClr val="000000"/>
                </a:solidFill>
                <a:latin typeface="Arial Rounded MT Bold" pitchFamily="34" charset="0"/>
              </a:rPr>
              <a:t>de Química por sus trabajos sobre el INTERCAMBIO DE ENERGÍA BIOLÓGICA MEDIANTE LA TEORÍA DE LA QUÍMICA OSMÓTICA. </a:t>
            </a:r>
          </a:p>
          <a:p>
            <a:endParaRPr lang="es-AR" dirty="0">
              <a:solidFill>
                <a:srgbClr val="000000"/>
              </a:solidFill>
              <a:latin typeface="Calibri"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title"/>
          </p:nvPr>
        </p:nvSpPr>
        <p:spPr>
          <a:xfrm>
            <a:off x="0" y="0"/>
            <a:ext cx="9144000" cy="1143000"/>
          </a:xfrm>
          <a:gradFill rotWithShape="1">
            <a:gsLst>
              <a:gs pos="0">
                <a:srgbClr val="5E9EFF"/>
              </a:gs>
              <a:gs pos="39999">
                <a:srgbClr val="85C2FF"/>
              </a:gs>
              <a:gs pos="70000">
                <a:srgbClr val="C4D6EB"/>
              </a:gs>
              <a:gs pos="100000">
                <a:srgbClr val="FFEBFA"/>
              </a:gs>
            </a:gsLst>
            <a:lin ang="5400000" scaled="0"/>
          </a:gradFill>
          <a:ln>
            <a:solidFill>
              <a:srgbClr val="3399FF"/>
            </a:solidFill>
          </a:ln>
        </p:spPr>
        <p:txBody>
          <a:bodyPr>
            <a:normAutofit fontScale="90000"/>
          </a:bodyPr>
          <a:lstStyle/>
          <a:p>
            <a:pPr eaLnBrk="1" hangingPunct="1"/>
            <a:r>
              <a:rPr lang="es-ES" sz="3200" b="1" dirty="0" smtClean="0"/>
              <a:t>SINTESIS DE ATP </a:t>
            </a:r>
            <a:br>
              <a:rPr lang="es-ES" sz="3200" b="1" dirty="0" smtClean="0"/>
            </a:br>
            <a:r>
              <a:rPr lang="es-ES" sz="3200" b="1" dirty="0" smtClean="0"/>
              <a:t>TEORIA QUIMIOSMOTICA</a:t>
            </a:r>
            <a:br>
              <a:rPr lang="es-ES" sz="3200" b="1" dirty="0" smtClean="0"/>
            </a:br>
            <a:r>
              <a:rPr lang="es-ES" sz="2700" b="1" dirty="0" smtClean="0">
                <a:solidFill>
                  <a:srgbClr val="C00000"/>
                </a:solidFill>
              </a:rPr>
              <a:t>Traslocación de H+ acoplada al Transporte de electrones</a:t>
            </a:r>
          </a:p>
        </p:txBody>
      </p:sp>
      <p:grpSp>
        <p:nvGrpSpPr>
          <p:cNvPr id="2" name="Group 11"/>
          <p:cNvGrpSpPr>
            <a:grpSpLocks/>
          </p:cNvGrpSpPr>
          <p:nvPr/>
        </p:nvGrpSpPr>
        <p:grpSpPr bwMode="auto">
          <a:xfrm>
            <a:off x="971550" y="1628775"/>
            <a:ext cx="7777163" cy="4746625"/>
            <a:chOff x="612" y="1026"/>
            <a:chExt cx="4899" cy="2990"/>
          </a:xfrm>
        </p:grpSpPr>
        <p:pic>
          <p:nvPicPr>
            <p:cNvPr id="37914" name="Picture 6" descr="fi15p15"/>
            <p:cNvPicPr>
              <a:picLocks noChangeAspect="1" noChangeArrowheads="1"/>
            </p:cNvPicPr>
            <p:nvPr/>
          </p:nvPicPr>
          <p:blipFill>
            <a:blip r:embed="rId2" cstate="print">
              <a:lum bright="-30000" contrast="66000"/>
            </a:blip>
            <a:srcRect/>
            <a:stretch>
              <a:fillRect/>
            </a:stretch>
          </p:blipFill>
          <p:spPr bwMode="auto">
            <a:xfrm>
              <a:off x="612" y="1117"/>
              <a:ext cx="4717" cy="2899"/>
            </a:xfrm>
            <a:prstGeom prst="rect">
              <a:avLst/>
            </a:prstGeom>
            <a:noFill/>
            <a:ln w="9525">
              <a:noFill/>
              <a:miter lim="800000"/>
              <a:headEnd/>
              <a:tailEnd/>
            </a:ln>
          </p:spPr>
        </p:pic>
        <p:sp>
          <p:nvSpPr>
            <p:cNvPr id="37915" name="Text Box 9"/>
            <p:cNvSpPr txBox="1">
              <a:spLocks noChangeArrowheads="1"/>
            </p:cNvSpPr>
            <p:nvPr/>
          </p:nvSpPr>
          <p:spPr bwMode="auto">
            <a:xfrm>
              <a:off x="1519" y="3339"/>
              <a:ext cx="1225" cy="231"/>
            </a:xfrm>
            <a:prstGeom prst="rect">
              <a:avLst/>
            </a:prstGeom>
            <a:solidFill>
              <a:schemeClr val="bg1"/>
            </a:solidFill>
            <a:ln w="9525">
              <a:noFill/>
              <a:miter lim="800000"/>
              <a:headEnd/>
              <a:tailEnd/>
            </a:ln>
          </p:spPr>
          <p:txBody>
            <a:bodyPr>
              <a:spAutoFit/>
            </a:bodyPr>
            <a:lstStyle/>
            <a:p>
              <a:pPr algn="ctr">
                <a:spcBef>
                  <a:spcPct val="50000"/>
                </a:spcBef>
              </a:pPr>
              <a:r>
                <a:rPr lang="es-ES" b="1"/>
                <a:t>MATRIZ</a:t>
              </a:r>
            </a:p>
          </p:txBody>
        </p:sp>
        <p:sp>
          <p:nvSpPr>
            <p:cNvPr id="37916" name="Text Box 10"/>
            <p:cNvSpPr txBox="1">
              <a:spLocks noChangeArrowheads="1"/>
            </p:cNvSpPr>
            <p:nvPr/>
          </p:nvSpPr>
          <p:spPr bwMode="auto">
            <a:xfrm>
              <a:off x="3742" y="1026"/>
              <a:ext cx="1769" cy="404"/>
            </a:xfrm>
            <a:prstGeom prst="rect">
              <a:avLst/>
            </a:prstGeom>
            <a:solidFill>
              <a:schemeClr val="bg1"/>
            </a:solidFill>
            <a:ln w="9525">
              <a:noFill/>
              <a:miter lim="800000"/>
              <a:headEnd/>
              <a:tailEnd/>
            </a:ln>
          </p:spPr>
          <p:txBody>
            <a:bodyPr>
              <a:spAutoFit/>
            </a:bodyPr>
            <a:lstStyle/>
            <a:p>
              <a:pPr algn="ctr">
                <a:spcBef>
                  <a:spcPct val="50000"/>
                </a:spcBef>
              </a:pPr>
              <a:r>
                <a:rPr lang="es-ES" b="1" dirty="0">
                  <a:solidFill>
                    <a:srgbClr val="0000FF"/>
                  </a:solidFill>
                </a:rPr>
                <a:t>ESPACIO INTERMEMBRANA</a:t>
              </a:r>
            </a:p>
          </p:txBody>
        </p:sp>
      </p:grpSp>
      <p:sp>
        <p:nvSpPr>
          <p:cNvPr id="7" name="6 Elipse"/>
          <p:cNvSpPr/>
          <p:nvPr/>
        </p:nvSpPr>
        <p:spPr>
          <a:xfrm>
            <a:off x="1908175" y="5229225"/>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0" name="9 Elipse"/>
          <p:cNvSpPr/>
          <p:nvPr/>
        </p:nvSpPr>
        <p:spPr>
          <a:xfrm>
            <a:off x="3563938" y="479742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1" name="10 Elipse"/>
          <p:cNvSpPr/>
          <p:nvPr/>
        </p:nvSpPr>
        <p:spPr>
          <a:xfrm>
            <a:off x="5292725" y="4437063"/>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2" name="11 Elipse"/>
          <p:cNvSpPr/>
          <p:nvPr/>
        </p:nvSpPr>
        <p:spPr>
          <a:xfrm>
            <a:off x="3635375" y="4868863"/>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3" name="12 Elipse"/>
          <p:cNvSpPr/>
          <p:nvPr/>
        </p:nvSpPr>
        <p:spPr>
          <a:xfrm>
            <a:off x="5508625" y="4724400"/>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4" name="13 Elipse"/>
          <p:cNvSpPr/>
          <p:nvPr/>
        </p:nvSpPr>
        <p:spPr>
          <a:xfrm>
            <a:off x="5435600" y="1557338"/>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5" name="14 Elipse"/>
          <p:cNvSpPr/>
          <p:nvPr/>
        </p:nvSpPr>
        <p:spPr>
          <a:xfrm>
            <a:off x="1908175" y="5157788"/>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6" name="15 Elipse"/>
          <p:cNvSpPr/>
          <p:nvPr/>
        </p:nvSpPr>
        <p:spPr>
          <a:xfrm>
            <a:off x="6588125" y="1844675"/>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7" name="16 Elipse"/>
          <p:cNvSpPr/>
          <p:nvPr/>
        </p:nvSpPr>
        <p:spPr>
          <a:xfrm>
            <a:off x="4500563" y="162877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37901" name="17 CuadroTexto"/>
          <p:cNvSpPr txBox="1">
            <a:spLocks noChangeArrowheads="1"/>
          </p:cNvSpPr>
          <p:nvPr/>
        </p:nvSpPr>
        <p:spPr bwMode="auto">
          <a:xfrm>
            <a:off x="5786438" y="6072188"/>
            <a:ext cx="928687" cy="461665"/>
          </a:xfrm>
          <a:prstGeom prst="rect">
            <a:avLst/>
          </a:prstGeom>
          <a:noFill/>
          <a:ln w="9525">
            <a:solidFill>
              <a:srgbClr val="FF0000"/>
            </a:solidFill>
            <a:miter lim="800000"/>
            <a:headEnd/>
            <a:tailEnd/>
          </a:ln>
        </p:spPr>
        <p:txBody>
          <a:bodyPr>
            <a:spAutoFit/>
          </a:bodyPr>
          <a:lstStyle/>
          <a:p>
            <a:r>
              <a:rPr lang="es-PE" sz="2400" b="1" dirty="0" smtClean="0"/>
              <a:t>3 ATP</a:t>
            </a:r>
            <a:endParaRPr lang="es-PE" sz="2400" b="1" dirty="0"/>
          </a:p>
        </p:txBody>
      </p:sp>
      <p:sp>
        <p:nvSpPr>
          <p:cNvPr id="19" name="18 Elipse"/>
          <p:cNvSpPr/>
          <p:nvPr/>
        </p:nvSpPr>
        <p:spPr>
          <a:xfrm>
            <a:off x="285720" y="3000372"/>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20" name="19 Elipse"/>
          <p:cNvSpPr/>
          <p:nvPr/>
        </p:nvSpPr>
        <p:spPr>
          <a:xfrm>
            <a:off x="412720" y="3160710"/>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21" name="20 Elipse"/>
          <p:cNvSpPr/>
          <p:nvPr/>
        </p:nvSpPr>
        <p:spPr>
          <a:xfrm>
            <a:off x="557182" y="3303585"/>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22" name="21 Elipse"/>
          <p:cNvSpPr/>
          <p:nvPr/>
        </p:nvSpPr>
        <p:spPr>
          <a:xfrm>
            <a:off x="773082" y="3448047"/>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5.27778E-6 2.22222E-6 C 0.00815 -0.00278 0.03506 -0.01088 0.04166 -0.01666 C 0.04374 -0.01852 0.04548 -0.02106 0.04791 -0.02222 C 0.05729 -0.02639 0.06735 -0.02731 0.07708 -0.03055 C 0.09305 -0.03588 0.10937 -0.04305 0.12499 -0.05 C 0.13732 -0.05555 0.15017 -0.05833 0.16249 -0.06389 C 0.16527 -0.06504 0.16805 -0.06551 0.17083 -0.06666 C 0.17499 -0.06828 0.18333 -0.07222 0.18333 -0.07222 C 0.20624 -0.07037 0.22916 -0.06921 0.25208 -0.06666 C 0.2585 -0.06597 0.26458 -0.06342 0.27083 -0.06111 C 0.27499 -0.05949 0.28333 -0.05555 0.28333 -0.05555 C 0.30225 -0.05764 0.31788 -0.06157 0.33541 -0.06944 C 0.34513 -0.06852 0.35503 -0.06875 0.36458 -0.06666 C 0.37482 -0.06435 0.38541 -0.05301 0.39583 -0.05 C 0.4019 -0.04815 0.40815 -0.04815 0.41458 -0.04722 C 0.44253 -0.02847 0.40104 -0.05509 0.43333 -0.03889 C 0.43576 -0.03773 0.43732 -0.03472 0.4394 -0.03333 C 0.44149 -0.03194 0.44374 -0.03148 0.44583 -0.03055 C 0.45555 -0.03194 0.46718 -0.03611 0.47708 -0.03055 C 0.48176 -0.02801 0.48958 -0.01944 0.48958 -0.01944 C 0.49617 0.00718 0.49044 -0.01828 0.49374 0.04445 C 0.49479 0.06829 0.49791 0.08125 0.49791 0.10556 " pathEditMode="relative" ptsTypes="fffffffffffffffffffffA">
                                      <p:cBhvr>
                                        <p:cTn id="6" dur="5000" fill="hold"/>
                                        <p:tgtEl>
                                          <p:spTgt spid="22"/>
                                        </p:tgtEl>
                                        <p:attrNameLst>
                                          <p:attrName>ppt_x</p:attrName>
                                          <p:attrName>ppt_y</p:attrName>
                                        </p:attrNameLst>
                                      </p:cBhvr>
                                    </p:animMotion>
                                  </p:childTnLst>
                                </p:cTn>
                              </p:par>
                            </p:childTnLst>
                          </p:cTn>
                        </p:par>
                        <p:par>
                          <p:cTn id="7" fill="hold">
                            <p:stCondLst>
                              <p:cond delay="7000"/>
                            </p:stCondLst>
                            <p:childTnLst>
                              <p:par>
                                <p:cTn id="8" presetID="5" presetClass="entr" presetSubtype="10"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heckerboard(across)">
                                      <p:cBhvr>
                                        <p:cTn id="10" dur="2000"/>
                                        <p:tgtEl>
                                          <p:spTgt spid="7"/>
                                        </p:tgtEl>
                                      </p:cBhvr>
                                    </p:animEffect>
                                  </p:childTnLst>
                                </p:cTn>
                              </p:par>
                            </p:childTnLst>
                          </p:cTn>
                        </p:par>
                        <p:par>
                          <p:cTn id="11" fill="hold">
                            <p:stCondLst>
                              <p:cond delay="9000"/>
                            </p:stCondLst>
                            <p:childTnLst>
                              <p:par>
                                <p:cTn id="12" presetID="64" presetClass="path" presetSubtype="0" accel="50000" decel="50000" fill="hold" grpId="1" nodeType="afterEffect">
                                  <p:stCondLst>
                                    <p:cond delay="0"/>
                                  </p:stCondLst>
                                  <p:childTnLst>
                                    <p:animMotion origin="layout" path="M 0 3.33333E-6 L -0.00365 -0.45116 " pathEditMode="relative" rAng="0" ptsTypes="AA">
                                      <p:cBhvr>
                                        <p:cTn id="13" dur="2000" fill="hold"/>
                                        <p:tgtEl>
                                          <p:spTgt spid="7"/>
                                        </p:tgtEl>
                                        <p:attrNameLst>
                                          <p:attrName>ppt_x</p:attrName>
                                          <p:attrName>ppt_y</p:attrName>
                                        </p:attrNameLst>
                                      </p:cBhvr>
                                      <p:rCtr x="-200" y="-22600"/>
                                    </p:animMotion>
                                  </p:childTnLst>
                                </p:cTn>
                              </p:par>
                            </p:childTnLst>
                          </p:cTn>
                        </p:par>
                        <p:par>
                          <p:cTn id="14" fill="hold">
                            <p:stCondLst>
                              <p:cond delay="11000"/>
                            </p:stCondLst>
                            <p:childTnLst>
                              <p:par>
                                <p:cTn id="15" presetID="1"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par>
                          <p:cTn id="17" fill="hold">
                            <p:stCondLst>
                              <p:cond delay="11000"/>
                            </p:stCondLst>
                            <p:childTnLst>
                              <p:par>
                                <p:cTn id="18" presetID="0" presetClass="path" presetSubtype="0" accel="50000" decel="50000" fill="hold" nodeType="afterEffect">
                                  <p:stCondLst>
                                    <p:cond delay="0"/>
                                  </p:stCondLst>
                                  <p:childTnLst>
                                    <p:animMotion origin="layout" path="M 2.77778E-7 -1.48148E-6 C 0.01215 0.0081 0.02517 0.01181 0.0375 0.01945 C 0.04253 0.02269 0.04687 0.02755 0.05208 0.03056 C 0.0783 0.0456 0.10764 0.05463 0.13541 0.06389 C 0.15399 0.06042 0.16788 0.04954 0.18541 0.04167 C 0.19132 0.03912 0.20139 0.03773 0.20625 0.03333 C 0.21475 0.0257 0.21823 0.02153 0.23107 0.01945 C 0.24965 0.01644 0.26666 0.01296 0.28541 0.01111 C 0.29913 0.00509 0.31284 0.00046 0.32708 -0.00278 C 0.3651 -0.00185 0.40347 -0.00255 0.44149 -1.48148E-6 C 0.446 0.00023 0.45399 0.00556 0.45399 0.00556 C 0.46041 0.00463 0.46666 0.00278 0.47291 0.00278 C 0.48958 0.00278 0.50642 0.00208 0.52274 0.00556 C 0.525 0.00602 0.5243 0.01111 0.525 0.01389 C 0.52951 0.04028 0.52882 0.06898 0.53541 0.09445 C 0.53767 0.15833 0.5375 0.13333 0.5375 0.16945 " pathEditMode="relative" ptsTypes="fffffffffffffffA">
                                      <p:cBhvr>
                                        <p:cTn id="19" dur="2000" fill="hold"/>
                                        <p:tgtEl>
                                          <p:spTgt spid="21"/>
                                        </p:tgtEl>
                                        <p:attrNameLst>
                                          <p:attrName>ppt_x</p:attrName>
                                          <p:attrName>ppt_y</p:attrName>
                                        </p:attrNameLst>
                                      </p:cBhvr>
                                    </p:animMotion>
                                  </p:childTnLst>
                                </p:cTn>
                              </p:par>
                            </p:childTnLst>
                          </p:cTn>
                        </p:par>
                        <p:par>
                          <p:cTn id="20" fill="hold">
                            <p:stCondLst>
                              <p:cond delay="13000"/>
                            </p:stCondLst>
                            <p:childTnLst>
                              <p:par>
                                <p:cTn id="21" presetID="1"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par>
                          <p:cTn id="23" fill="hold">
                            <p:stCondLst>
                              <p:cond delay="13000"/>
                            </p:stCondLst>
                            <p:childTnLst>
                              <p:par>
                                <p:cTn id="24" presetID="64" presetClass="path" presetSubtype="0" accel="50000" decel="50000" fill="hold" grpId="1" nodeType="afterEffect">
                                  <p:stCondLst>
                                    <p:cond delay="0"/>
                                  </p:stCondLst>
                                  <p:childTnLst>
                                    <p:animMotion origin="layout" path="M 1.11111E-6 -3.7037E-7 L -0.00347 -0.44051 " pathEditMode="relative" rAng="0" ptsTypes="AA">
                                      <p:cBhvr>
                                        <p:cTn id="25" dur="2000" fill="hold"/>
                                        <p:tgtEl>
                                          <p:spTgt spid="12"/>
                                        </p:tgtEl>
                                        <p:attrNameLst>
                                          <p:attrName>ppt_x</p:attrName>
                                          <p:attrName>ppt_y</p:attrName>
                                        </p:attrNameLst>
                                      </p:cBhvr>
                                      <p:rCtr x="-200" y="-22000"/>
                                    </p:animMotion>
                                  </p:childTnLst>
                                </p:cTn>
                              </p:par>
                            </p:childTnLst>
                          </p:cTn>
                        </p:par>
                        <p:par>
                          <p:cTn id="26" fill="hold">
                            <p:stCondLst>
                              <p:cond delay="17000"/>
                            </p:stCondLst>
                            <p:childTnLst>
                              <p:par>
                                <p:cTn id="27" presetID="0" presetClass="path" presetSubtype="0" accel="50000" decel="50000" fill="hold" nodeType="afterEffect">
                                  <p:stCondLst>
                                    <p:cond delay="0"/>
                                  </p:stCondLst>
                                  <p:childTnLst>
                                    <p:animMotion origin="layout" path="M -5E-6 7.40741E-7 C 0.00313 0.00625 0.00469 0.01365 0.00834 0.01944 C 0.01667 0.03263 0.03351 0.03564 0.04584 0.03888 C 0.06789 0.05347 0.07709 0.03101 0.09584 0.03055 C 0.13056 0.02963 0.16528 0.0287 0.2 0.02777 C 0.21025 0.02314 0.22153 0.02592 0.23125 0.01944 C 0.23351 0.01805 0.23525 0.01527 0.2375 0.01388 C 0.23941 0.0125 0.24375 0.01111 0.24375 0.01111 L 0.54792 0.00555 C 0.54914 0.04351 0.55 0.07662 0.55209 0.11388 C 0.55261 0.12314 0.55313 0.1324 0.55417 0.14166 C 0.55452 0.14537 0.55625 0.15277 0.55625 0.15277 " pathEditMode="relative" ptsTypes="fffffffAfffA">
                                      <p:cBhvr>
                                        <p:cTn id="28" dur="3000" fill="hold"/>
                                        <p:tgtEl>
                                          <p:spTgt spid="20"/>
                                        </p:tgtEl>
                                        <p:attrNameLst>
                                          <p:attrName>ppt_x</p:attrName>
                                          <p:attrName>ppt_y</p:attrName>
                                        </p:attrNameLst>
                                      </p:cBhvr>
                                    </p:animMotion>
                                  </p:childTnLst>
                                </p:cTn>
                              </p:par>
                            </p:childTnLst>
                          </p:cTn>
                        </p:par>
                        <p:par>
                          <p:cTn id="29" fill="hold">
                            <p:stCondLst>
                              <p:cond delay="20000"/>
                            </p:stCondLst>
                            <p:childTnLst>
                              <p:par>
                                <p:cTn id="30" presetID="1" presetClass="entr" presetSubtype="0"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childTnLst>
                                </p:cTn>
                              </p:par>
                            </p:childTnLst>
                          </p:cTn>
                        </p:par>
                        <p:par>
                          <p:cTn id="32" fill="hold">
                            <p:stCondLst>
                              <p:cond delay="20000"/>
                            </p:stCondLst>
                            <p:childTnLst>
                              <p:par>
                                <p:cTn id="33" presetID="1"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par>
                          <p:cTn id="35" fill="hold">
                            <p:stCondLst>
                              <p:cond delay="20000"/>
                            </p:stCondLst>
                            <p:childTnLst>
                              <p:par>
                                <p:cTn id="36" presetID="64" presetClass="path" presetSubtype="0" accel="50000" decel="50000" fill="hold" grpId="1" nodeType="afterEffect">
                                  <p:stCondLst>
                                    <p:cond delay="0"/>
                                  </p:stCondLst>
                                  <p:childTnLst>
                                    <p:animMotion origin="layout" path="M 0 0  L 0 -0.33333  E" pathEditMode="relative" ptsTypes="">
                                      <p:cBhvr>
                                        <p:cTn id="37" dur="2000" fill="hold"/>
                                        <p:tgtEl>
                                          <p:spTgt spid="13"/>
                                        </p:tgtEl>
                                        <p:attrNameLst>
                                          <p:attrName>ppt_x</p:attrName>
                                          <p:attrName>ppt_y</p:attrName>
                                        </p:attrNameLst>
                                      </p:cBhvr>
                                    </p:animMotion>
                                  </p:childTnLst>
                                </p:cTn>
                              </p:par>
                            </p:childTnLst>
                          </p:cTn>
                        </p:par>
                        <p:par>
                          <p:cTn id="38" fill="hold">
                            <p:stCondLst>
                              <p:cond delay="22000"/>
                            </p:stCondLst>
                            <p:childTnLst>
                              <p:par>
                                <p:cTn id="39" presetID="1"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par>
                          <p:cTn id="41" fill="hold">
                            <p:stCondLst>
                              <p:cond delay="22000"/>
                            </p:stCondLst>
                            <p:childTnLst>
                              <p:par>
                                <p:cTn id="42" presetID="64" presetClass="path" presetSubtype="0" accel="50000" decel="50000" fill="hold" grpId="1" nodeType="afterEffect">
                                  <p:stCondLst>
                                    <p:cond delay="0"/>
                                  </p:stCondLst>
                                  <p:childTnLst>
                                    <p:animMotion origin="layout" path="M 0 0 L 0.01215 -0.38819 " pathEditMode="relative" rAng="0" ptsTypes="AA">
                                      <p:cBhvr>
                                        <p:cTn id="43" dur="2000" fill="hold"/>
                                        <p:tgtEl>
                                          <p:spTgt spid="15"/>
                                        </p:tgtEl>
                                        <p:attrNameLst>
                                          <p:attrName>ppt_x</p:attrName>
                                          <p:attrName>ppt_y</p:attrName>
                                        </p:attrNameLst>
                                      </p:cBhvr>
                                      <p:rCtr x="600" y="-19400"/>
                                    </p:animMotion>
                                  </p:childTnLst>
                                </p:cTn>
                              </p:par>
                              <p:par>
                                <p:cTn id="44" presetID="1"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childTnLst>
                                </p:cTn>
                              </p:par>
                              <p:par>
                                <p:cTn id="46" presetID="64" presetClass="path" presetSubtype="0" accel="50000" decel="50000" fill="hold" grpId="1" nodeType="withEffect">
                                  <p:stCondLst>
                                    <p:cond delay="0"/>
                                  </p:stCondLst>
                                  <p:childTnLst>
                                    <p:animMotion origin="layout" path="M 3.61111E-6 -3.7037E-6 L -0.01146 -0.48264 " pathEditMode="relative" rAng="0" ptsTypes="AA">
                                      <p:cBhvr>
                                        <p:cTn id="47" dur="2000" fill="hold"/>
                                        <p:tgtEl>
                                          <p:spTgt spid="10"/>
                                        </p:tgtEl>
                                        <p:attrNameLst>
                                          <p:attrName>ppt_x</p:attrName>
                                          <p:attrName>ppt_y</p:attrName>
                                        </p:attrNameLst>
                                      </p:cBhvr>
                                      <p:rCtr x="-600" y="-24100"/>
                                    </p:animMotion>
                                  </p:childTnLst>
                                </p:cTn>
                              </p:par>
                              <p:par>
                                <p:cTn id="48" presetID="1"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childTnLst>
                                </p:cTn>
                              </p:par>
                              <p:par>
                                <p:cTn id="50" presetID="64" presetClass="path" presetSubtype="0" accel="50000" decel="50000" fill="hold" grpId="1" nodeType="withEffect">
                                  <p:stCondLst>
                                    <p:cond delay="0"/>
                                  </p:stCondLst>
                                  <p:childTnLst>
                                    <p:animMotion origin="layout" path="M 0 0  L 0 -0.33333  E" pathEditMode="relative" ptsTypes="">
                                      <p:cBhvr>
                                        <p:cTn id="51" dur="2000" fill="hold"/>
                                        <p:tgtEl>
                                          <p:spTgt spid="11"/>
                                        </p:tgtEl>
                                        <p:attrNameLst>
                                          <p:attrName>ppt_x</p:attrName>
                                          <p:attrName>ppt_y</p:attrName>
                                        </p:attrNameLst>
                                      </p:cBhvr>
                                    </p:animMotion>
                                  </p:childTnLst>
                                </p:cTn>
                              </p:par>
                            </p:childTnLst>
                          </p:cTn>
                        </p:par>
                        <p:par>
                          <p:cTn id="52" fill="hold">
                            <p:stCondLst>
                              <p:cond delay="24000"/>
                            </p:stCondLst>
                            <p:childTnLst>
                              <p:par>
                                <p:cTn id="53" presetID="1"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par>
                          <p:cTn id="55" fill="hold">
                            <p:stCondLst>
                              <p:cond delay="24000"/>
                            </p:stCondLst>
                            <p:childTnLst>
                              <p:par>
                                <p:cTn id="56" presetID="1" presetClass="entr" presetSubtype="0"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childTnLst>
                                </p:cTn>
                              </p:par>
                            </p:childTnLst>
                          </p:cTn>
                        </p:par>
                        <p:par>
                          <p:cTn id="58" fill="hold">
                            <p:stCondLst>
                              <p:cond delay="24000"/>
                            </p:stCondLst>
                            <p:childTnLst>
                              <p:par>
                                <p:cTn id="59" presetID="1"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0" presetClass="path" presetSubtype="0" accel="50000" decel="50000" fill="hold" grpId="1" nodeType="clickEffect">
                                  <p:stCondLst>
                                    <p:cond delay="0"/>
                                  </p:stCondLst>
                                  <p:childTnLst>
                                    <p:animMotion origin="layout" path="M 0 0 C 0.0125 0.00208 0.02101 0.00208 0.03125 0.01111 C 0.03472 0.02477 0.0375 0.03611 0.03958 0.05 C 0.03941 0.06157 0.04115 0.45856 0.03333 0.5 C 0.03715 0.54051 0.03542 0.51481 0.03542 0.57777 " pathEditMode="relative" ptsTypes="ffffA">
                                      <p:cBhvr>
                                        <p:cTn id="64" dur="5000" fill="hold"/>
                                        <p:tgtEl>
                                          <p:spTgt spid="16"/>
                                        </p:tgtEl>
                                        <p:attrNameLst>
                                          <p:attrName>ppt_x</p:attrName>
                                          <p:attrName>ppt_y</p:attrName>
                                        </p:attrNameLst>
                                      </p:cBhvr>
                                    </p:animMotion>
                                  </p:childTnLst>
                                </p:cTn>
                              </p:par>
                            </p:childTnLst>
                          </p:cTn>
                        </p:par>
                        <p:par>
                          <p:cTn id="65" fill="hold">
                            <p:stCondLst>
                              <p:cond delay="5000"/>
                            </p:stCondLst>
                            <p:childTnLst>
                              <p:par>
                                <p:cTn id="66" presetID="0" presetClass="path" presetSubtype="0" accel="50000" decel="50000" fill="hold" grpId="1" nodeType="afterEffect">
                                  <p:stCondLst>
                                    <p:cond delay="0"/>
                                  </p:stCondLst>
                                  <p:childTnLst>
                                    <p:animMotion origin="layout" path="M 0 0 C 0.03403 0.00185 0.06823 0.00278 0.10208 0.00833 C 0.11701 0.01505 0.11094 0.01065 0.12083 0.01944 C 0.13194 0.04167 0.11736 0.01481 0.13125 0.03333 C 0.14514 0.05185 0.125 0.03241 0.14167 0.04722 C 0.14479 0.05972 0.1533 0.06852 0.15625 0.08056 C 0.15764 0.08611 0.15903 0.09167 0.16042 0.09722 C 0.16111 0.1 0.1625 0.10556 0.1625 0.10556 C 0.16476 0.14815 0.16597 0.14583 0.1625 0.19167 C 0.16111 0.20995 0.15486 0.22894 0.15208 0.24722 C 0.15451 0.32037 0.15712 0.37847 0.15833 0.45556 C 0.15156 0.48287 0.15417 0.46968 0.15417 0.52778 C 0.15417 0.57083 0.15642 0.61505 0.15833 0.65833 C 0.1559 0.68773 0.15625 0.67477 0.15625 0.69699 " pathEditMode="relative" ptsTypes="fffffffffffffA">
                                      <p:cBhvr>
                                        <p:cTn id="67" dur="3000" fill="hold"/>
                                        <p:tgtEl>
                                          <p:spTgt spid="14"/>
                                        </p:tgtEl>
                                        <p:attrNameLst>
                                          <p:attrName>ppt_x</p:attrName>
                                          <p:attrName>ppt_y</p:attrName>
                                        </p:attrNameLst>
                                      </p:cBhvr>
                                    </p:animMotion>
                                  </p:childTnLst>
                                </p:cTn>
                              </p:par>
                            </p:childTnLst>
                          </p:cTn>
                        </p:par>
                        <p:par>
                          <p:cTn id="68" fill="hold">
                            <p:stCondLst>
                              <p:cond delay="8000"/>
                            </p:stCondLst>
                            <p:childTnLst>
                              <p:par>
                                <p:cTn id="69" presetID="0" presetClass="path" presetSubtype="0" accel="50000" decel="50000" fill="hold" grpId="1" nodeType="afterEffect">
                                  <p:stCondLst>
                                    <p:cond delay="0"/>
                                  </p:stCondLst>
                                  <p:childTnLst>
                                    <p:animMotion origin="layout" path="M 0 0 C 0.0559 -0.0125 0.0434 -0.00509 0.14583 -0.00278 C 0.1559 0.00162 0.17813 0.00741 0.18542 0.01389 C 0.19497 0.02245 0.2059 0.0257 0.21667 0.03056 C 0.22135 0.03264 0.22448 0.03958 0.22917 0.04167 C 0.23681 0.04514 0.24323 0.04954 0.25 0.05556 C 0.25521 0.07662 0.2533 0.06644 0.25625 0.08611 C 0.25764 0.11435 0.2592 0.13241 0.2625 0.15833 C 0.26181 0.17685 0.26215 0.1956 0.26042 0.21389 C 0.25816 0.23889 0.2533 0.2132 0.25833 0.23333 C 0.25382 0.25162 0.25451 0.27083 0.25 0.28889 C 0.24427 0.34236 0.24653 0.31482 0.24375 0.37222 C 0.24444 0.40926 0.24462 0.4463 0.24583 0.48333 C 0.24618 0.49283 0.24913 0.50162 0.25 0.51111 C 0.2533 0.55093 0.25625 0.58773 0.25625 0.62778 " pathEditMode="relative" ptsTypes="ffffffffffffffA">
                                      <p:cBhvr>
                                        <p:cTn id="70" dur="5000" fill="hold"/>
                                        <p:tgtEl>
                                          <p:spTgt spid="17"/>
                                        </p:tgtEl>
                                        <p:attrNameLst>
                                          <p:attrName>ppt_x</p:attrName>
                                          <p:attrName>ppt_y</p:attrName>
                                        </p:attrNameLst>
                                      </p:cBhvr>
                                    </p:animMotion>
                                  </p:childTnLst>
                                </p:cTn>
                              </p:par>
                            </p:childTnLst>
                          </p:cTn>
                        </p:par>
                      </p:childTnLst>
                    </p:cTn>
                  </p:par>
                  <p:par>
                    <p:cTn id="71" fill="hold">
                      <p:stCondLst>
                        <p:cond delay="indefinite"/>
                      </p:stCondLst>
                      <p:childTnLst>
                        <p:par>
                          <p:cTn id="72" fill="hold">
                            <p:stCondLst>
                              <p:cond delay="0"/>
                            </p:stCondLst>
                            <p:childTnLst>
                              <p:par>
                                <p:cTn id="73" presetID="4" presetClass="exit" presetSubtype="16" fill="hold" grpId="2" nodeType="clickEffect">
                                  <p:stCondLst>
                                    <p:cond delay="0"/>
                                  </p:stCondLst>
                                  <p:childTnLst>
                                    <p:animEffect transition="out" filter="box(in)">
                                      <p:cBhvr>
                                        <p:cTn id="74" dur="500"/>
                                        <p:tgtEl>
                                          <p:spTgt spid="17"/>
                                        </p:tgtEl>
                                      </p:cBhvr>
                                    </p:animEffect>
                                    <p:set>
                                      <p:cBhvr>
                                        <p:cTn id="75" dur="1" fill="hold">
                                          <p:stCondLst>
                                            <p:cond delay="499"/>
                                          </p:stCondLst>
                                        </p:cTn>
                                        <p:tgtEl>
                                          <p:spTgt spid="17"/>
                                        </p:tgtEl>
                                        <p:attrNameLst>
                                          <p:attrName>style.visibility</p:attrName>
                                        </p:attrNameLst>
                                      </p:cBhvr>
                                      <p:to>
                                        <p:strVal val="hidden"/>
                                      </p:to>
                                    </p:set>
                                  </p:childTnLst>
                                </p:cTn>
                              </p:par>
                            </p:childTnLst>
                          </p:cTn>
                        </p:par>
                      </p:childTnLst>
                    </p:cTn>
                  </p:par>
                  <p:par>
                    <p:cTn id="76" fill="hold">
                      <p:stCondLst>
                        <p:cond delay="indefinite"/>
                      </p:stCondLst>
                      <p:childTnLst>
                        <p:par>
                          <p:cTn id="77" fill="hold">
                            <p:stCondLst>
                              <p:cond delay="0"/>
                            </p:stCondLst>
                            <p:childTnLst>
                              <p:par>
                                <p:cTn id="78" presetID="4" presetClass="exit" presetSubtype="16" fill="hold" grpId="2" nodeType="clickEffect">
                                  <p:stCondLst>
                                    <p:cond delay="0"/>
                                  </p:stCondLst>
                                  <p:childTnLst>
                                    <p:animEffect transition="out" filter="box(in)">
                                      <p:cBhvr>
                                        <p:cTn id="79" dur="500"/>
                                        <p:tgtEl>
                                          <p:spTgt spid="14"/>
                                        </p:tgtEl>
                                      </p:cBhvr>
                                    </p:animEffect>
                                    <p:set>
                                      <p:cBhvr>
                                        <p:cTn id="80" dur="1" fill="hold">
                                          <p:stCondLst>
                                            <p:cond delay="499"/>
                                          </p:stCondLst>
                                        </p:cTn>
                                        <p:tgtEl>
                                          <p:spTgt spid="14"/>
                                        </p:tgtEl>
                                        <p:attrNameLst>
                                          <p:attrName>style.visibility</p:attrName>
                                        </p:attrNameLst>
                                      </p:cBhvr>
                                      <p:to>
                                        <p:strVal val="hidden"/>
                                      </p:to>
                                    </p:set>
                                  </p:childTnLst>
                                </p:cTn>
                              </p:par>
                            </p:childTnLst>
                          </p:cTn>
                        </p:par>
                        <p:par>
                          <p:cTn id="81" fill="hold">
                            <p:stCondLst>
                              <p:cond delay="500"/>
                            </p:stCondLst>
                            <p:childTnLst>
                              <p:par>
                                <p:cTn id="82" presetID="5" presetClass="entr" presetSubtype="10" fill="hold" grpId="0" nodeType="afterEffect">
                                  <p:stCondLst>
                                    <p:cond delay="0"/>
                                  </p:stCondLst>
                                  <p:childTnLst>
                                    <p:set>
                                      <p:cBhvr>
                                        <p:cTn id="83" dur="1" fill="hold">
                                          <p:stCondLst>
                                            <p:cond delay="0"/>
                                          </p:stCondLst>
                                        </p:cTn>
                                        <p:tgtEl>
                                          <p:spTgt spid="37901"/>
                                        </p:tgtEl>
                                        <p:attrNameLst>
                                          <p:attrName>style.visibility</p:attrName>
                                        </p:attrNameLst>
                                      </p:cBhvr>
                                      <p:to>
                                        <p:strVal val="visible"/>
                                      </p:to>
                                    </p:set>
                                    <p:animEffect transition="in" filter="checkerboard(across)">
                                      <p:cBhvr>
                                        <p:cTn id="84" dur="500"/>
                                        <p:tgtEl>
                                          <p:spTgt spid="37901"/>
                                        </p:tgtEl>
                                      </p:cBhvr>
                                    </p:animEffect>
                                  </p:childTnLst>
                                </p:cTn>
                              </p:par>
                            </p:childTnLst>
                          </p:cTn>
                        </p:par>
                      </p:childTnLst>
                    </p:cTn>
                  </p:par>
                  <p:par>
                    <p:cTn id="85" fill="hold">
                      <p:stCondLst>
                        <p:cond delay="indefinite"/>
                      </p:stCondLst>
                      <p:childTnLst>
                        <p:par>
                          <p:cTn id="86" fill="hold">
                            <p:stCondLst>
                              <p:cond delay="0"/>
                            </p:stCondLst>
                            <p:childTnLst>
                              <p:par>
                                <p:cTn id="87" presetID="4" presetClass="exit" presetSubtype="16" fill="hold" grpId="2" nodeType="clickEffect">
                                  <p:stCondLst>
                                    <p:cond delay="0"/>
                                  </p:stCondLst>
                                  <p:childTnLst>
                                    <p:animEffect transition="out" filter="box(in)">
                                      <p:cBhvr>
                                        <p:cTn id="88" dur="500"/>
                                        <p:tgtEl>
                                          <p:spTgt spid="16"/>
                                        </p:tgtEl>
                                      </p:cBhvr>
                                    </p:animEffect>
                                    <p:set>
                                      <p:cBhvr>
                                        <p:cTn id="89" dur="1" fill="hold">
                                          <p:stCondLst>
                                            <p:cond delay="499"/>
                                          </p:stCondLst>
                                        </p:cTn>
                                        <p:tgtEl>
                                          <p:spTgt spid="16"/>
                                        </p:tgtEl>
                                        <p:attrNameLst>
                                          <p:attrName>style.visibility</p:attrName>
                                        </p:attrNameLst>
                                      </p:cBhvr>
                                      <p:to>
                                        <p:strVal val="hidden"/>
                                      </p:to>
                                    </p:set>
                                  </p:childTnLst>
                                </p:cTn>
                              </p:par>
                            </p:childTnLst>
                          </p:cTn>
                        </p:par>
                      </p:childTnLst>
                    </p:cTn>
                  </p:par>
                  <p:par>
                    <p:cTn id="90" fill="hold">
                      <p:stCondLst>
                        <p:cond delay="indefinite"/>
                      </p:stCondLst>
                      <p:childTnLst>
                        <p:par>
                          <p:cTn id="91" fill="hold">
                            <p:stCondLst>
                              <p:cond delay="0"/>
                            </p:stCondLst>
                            <p:childTnLst>
                              <p:par>
                                <p:cTn id="92" presetID="4" presetClass="exit" presetSubtype="16" fill="hold" grpId="0" nodeType="clickEffect">
                                  <p:stCondLst>
                                    <p:cond delay="0"/>
                                  </p:stCondLst>
                                  <p:childTnLst>
                                    <p:animEffect transition="out" filter="box(in)">
                                      <p:cBhvr>
                                        <p:cTn id="93" dur="500"/>
                                        <p:tgtEl>
                                          <p:spTgt spid="22"/>
                                        </p:tgtEl>
                                      </p:cBhvr>
                                    </p:animEffect>
                                    <p:set>
                                      <p:cBhvr>
                                        <p:cTn id="94" dur="1" fill="hold">
                                          <p:stCondLst>
                                            <p:cond delay="499"/>
                                          </p:stCondLst>
                                        </p:cTn>
                                        <p:tgtEl>
                                          <p:spTgt spid="22"/>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4" presetClass="exit" presetSubtype="16" fill="hold" grpId="0" nodeType="clickEffect">
                                  <p:stCondLst>
                                    <p:cond delay="0"/>
                                  </p:stCondLst>
                                  <p:childTnLst>
                                    <p:animEffect transition="out" filter="box(in)">
                                      <p:cBhvr>
                                        <p:cTn id="98" dur="500"/>
                                        <p:tgtEl>
                                          <p:spTgt spid="21"/>
                                        </p:tgtEl>
                                      </p:cBhvr>
                                    </p:animEffect>
                                    <p:set>
                                      <p:cBhvr>
                                        <p:cTn id="99" dur="1" fill="hold">
                                          <p:stCondLst>
                                            <p:cond delay="499"/>
                                          </p:stCondLst>
                                        </p:cTn>
                                        <p:tgtEl>
                                          <p:spTgt spid="21"/>
                                        </p:tgtEl>
                                        <p:attrNameLst>
                                          <p:attrName>style.visibility</p:attrName>
                                        </p:attrNameLst>
                                      </p:cBhvr>
                                      <p:to>
                                        <p:strVal val="hidden"/>
                                      </p:to>
                                    </p:set>
                                  </p:childTnLst>
                                </p:cTn>
                              </p:par>
                            </p:childTnLst>
                          </p:cTn>
                        </p:par>
                      </p:childTnLst>
                    </p:cTn>
                  </p:par>
                  <p:par>
                    <p:cTn id="100" fill="hold">
                      <p:stCondLst>
                        <p:cond delay="indefinite"/>
                      </p:stCondLst>
                      <p:childTnLst>
                        <p:par>
                          <p:cTn id="101" fill="hold">
                            <p:stCondLst>
                              <p:cond delay="0"/>
                            </p:stCondLst>
                            <p:childTnLst>
                              <p:par>
                                <p:cTn id="102" presetID="4" presetClass="exit" presetSubtype="16" fill="hold" grpId="0" nodeType="clickEffect">
                                  <p:stCondLst>
                                    <p:cond delay="0"/>
                                  </p:stCondLst>
                                  <p:childTnLst>
                                    <p:animEffect transition="out" filter="box(in)">
                                      <p:cBhvr>
                                        <p:cTn id="103" dur="500"/>
                                        <p:tgtEl>
                                          <p:spTgt spid="20"/>
                                        </p:tgtEl>
                                      </p:cBhvr>
                                    </p:animEffect>
                                    <p:set>
                                      <p:cBhvr>
                                        <p:cTn id="104" dur="1" fill="hold">
                                          <p:stCondLst>
                                            <p:cond delay="4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4" grpId="2" animBg="1"/>
      <p:bldP spid="15" grpId="0" animBg="1"/>
      <p:bldP spid="15" grpId="1" animBg="1"/>
      <p:bldP spid="16" grpId="0" animBg="1"/>
      <p:bldP spid="16" grpId="1" animBg="1"/>
      <p:bldP spid="16" grpId="2" animBg="1"/>
      <p:bldP spid="17" grpId="0" animBg="1"/>
      <p:bldP spid="17" grpId="1" animBg="1"/>
      <p:bldP spid="17" grpId="2" animBg="1"/>
      <p:bldP spid="37901" grpId="0" animBg="1"/>
      <p:bldP spid="20" grpId="0" animBg="1"/>
      <p:bldP spid="21" grpId="0" animBg="1"/>
      <p:bldP spid="2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nutricion227b"/>
          <p:cNvPicPr>
            <a:picLocks noChangeAspect="1" noChangeArrowheads="1"/>
          </p:cNvPicPr>
          <p:nvPr/>
        </p:nvPicPr>
        <p:blipFill>
          <a:blip r:embed="rId2" cstate="print">
            <a:lum bright="-18000" contrast="42000"/>
          </a:blip>
          <a:srcRect/>
          <a:stretch>
            <a:fillRect/>
          </a:stretch>
        </p:blipFill>
        <p:spPr bwMode="auto">
          <a:xfrm>
            <a:off x="323850" y="333375"/>
            <a:ext cx="8280400" cy="6059488"/>
          </a:xfrm>
          <a:prstGeom prst="rect">
            <a:avLst/>
          </a:prstGeom>
          <a:noFill/>
          <a:ln w="9525">
            <a:noFill/>
            <a:miter lim="800000"/>
            <a:headEnd/>
            <a:tailEnd/>
          </a:ln>
        </p:spPr>
      </p:pic>
      <p:sp>
        <p:nvSpPr>
          <p:cNvPr id="3" name="2 Elipse"/>
          <p:cNvSpPr/>
          <p:nvPr/>
        </p:nvSpPr>
        <p:spPr>
          <a:xfrm>
            <a:off x="2571736" y="3214686"/>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4" name="3 Elipse"/>
          <p:cNvSpPr/>
          <p:nvPr/>
        </p:nvSpPr>
        <p:spPr>
          <a:xfrm>
            <a:off x="2500298" y="3357562"/>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5" name="4 Elipse"/>
          <p:cNvSpPr/>
          <p:nvPr/>
        </p:nvSpPr>
        <p:spPr>
          <a:xfrm>
            <a:off x="2571736" y="3286124"/>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6" name="17 CuadroTexto"/>
          <p:cNvSpPr txBox="1">
            <a:spLocks noChangeArrowheads="1"/>
          </p:cNvSpPr>
          <p:nvPr/>
        </p:nvSpPr>
        <p:spPr bwMode="auto">
          <a:xfrm>
            <a:off x="4572000" y="3429000"/>
            <a:ext cx="928687" cy="523220"/>
          </a:xfrm>
          <a:prstGeom prst="rect">
            <a:avLst/>
          </a:prstGeom>
          <a:solidFill>
            <a:schemeClr val="bg1"/>
          </a:solidFill>
          <a:ln w="9525">
            <a:solidFill>
              <a:srgbClr val="FF0000"/>
            </a:solidFill>
            <a:miter lim="800000"/>
            <a:headEnd/>
            <a:tailEnd/>
          </a:ln>
        </p:spPr>
        <p:txBody>
          <a:bodyPr>
            <a:spAutoFit/>
          </a:bodyPr>
          <a:lstStyle/>
          <a:p>
            <a:r>
              <a:rPr lang="es-PE" sz="2800" b="1" dirty="0" smtClean="0"/>
              <a:t>2 </a:t>
            </a:r>
            <a:r>
              <a:rPr lang="es-PE" sz="2400" b="1" dirty="0" smtClean="0"/>
              <a:t>ATP</a:t>
            </a:r>
            <a:endParaRPr lang="es-PE" sz="2400" b="1" dirty="0"/>
          </a:p>
        </p:txBody>
      </p:sp>
      <p:sp>
        <p:nvSpPr>
          <p:cNvPr id="7" name="6 Elipse"/>
          <p:cNvSpPr/>
          <p:nvPr/>
        </p:nvSpPr>
        <p:spPr>
          <a:xfrm>
            <a:off x="3857620" y="3500438"/>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8" name="7 Elipse"/>
          <p:cNvSpPr/>
          <p:nvPr/>
        </p:nvSpPr>
        <p:spPr>
          <a:xfrm>
            <a:off x="3929058" y="3643314"/>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9" name="8 Elipse"/>
          <p:cNvSpPr/>
          <p:nvPr/>
        </p:nvSpPr>
        <p:spPr>
          <a:xfrm>
            <a:off x="5000628" y="1571612"/>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0" name="9 Elipse"/>
          <p:cNvSpPr/>
          <p:nvPr/>
        </p:nvSpPr>
        <p:spPr>
          <a:xfrm>
            <a:off x="4786314" y="3429000"/>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1" name="10 Elipse"/>
          <p:cNvSpPr/>
          <p:nvPr/>
        </p:nvSpPr>
        <p:spPr>
          <a:xfrm>
            <a:off x="4500563" y="162877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2" name="11 Elipse"/>
          <p:cNvSpPr/>
          <p:nvPr/>
        </p:nvSpPr>
        <p:spPr>
          <a:xfrm>
            <a:off x="4652963" y="178117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1"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par>
                          <p:cTn id="8" fill="hold">
                            <p:stCondLst>
                              <p:cond delay="500"/>
                            </p:stCondLst>
                            <p:childTnLst>
                              <p:par>
                                <p:cTn id="9" presetID="0" presetClass="path" presetSubtype="0" accel="50000" decel="50000" fill="hold" grpId="0" nodeType="afterEffect">
                                  <p:stCondLst>
                                    <p:cond delay="0"/>
                                  </p:stCondLst>
                                  <p:childTnLst>
                                    <p:animMotion origin="layout" path="M -3.88889E-6 -1.11111E-6 C -0.01961 -0.02847 -0.03923 -0.05695 0.00417 -0.06945 C 0.04757 -0.08195 0.22361 -0.08797 0.26042 -0.075 C 0.29723 -0.06204 0.23091 -0.00556 0.225 0.00833 " pathEditMode="relative" ptsTypes="aaaA">
                                      <p:cBhvr>
                                        <p:cTn id="10" dur="2000" fill="hold"/>
                                        <p:tgtEl>
                                          <p:spTgt spid="3"/>
                                        </p:tgtEl>
                                        <p:attrNameLst>
                                          <p:attrName>ppt_x</p:attrName>
                                          <p:attrName>ppt_y</p:attrName>
                                        </p:attrNameLst>
                                      </p:cBhvr>
                                    </p:animMotion>
                                  </p:childTnLst>
                                </p:cTn>
                              </p:par>
                            </p:childTnLst>
                          </p:cTn>
                        </p:par>
                        <p:par>
                          <p:cTn id="11" fill="hold">
                            <p:stCondLst>
                              <p:cond delay="2500"/>
                            </p:stCondLst>
                            <p:childTnLst>
                              <p:par>
                                <p:cTn id="12" presetID="1"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par>
                          <p:cTn id="14" fill="hold">
                            <p:stCondLst>
                              <p:cond delay="2500"/>
                            </p:stCondLst>
                            <p:childTnLst>
                              <p:par>
                                <p:cTn id="15" presetID="64" presetClass="path" presetSubtype="0" accel="50000" decel="50000" fill="hold" grpId="1" nodeType="afterEffect">
                                  <p:stCondLst>
                                    <p:cond delay="0"/>
                                  </p:stCondLst>
                                  <p:childTnLst>
                                    <p:animMotion origin="layout" path="M 0.0158 -0.01945 L 0.00382 -0.35486 " pathEditMode="relative" rAng="0" ptsTypes="AA">
                                      <p:cBhvr>
                                        <p:cTn id="16" dur="2000" fill="hold"/>
                                        <p:tgtEl>
                                          <p:spTgt spid="8"/>
                                        </p:tgtEl>
                                        <p:attrNameLst>
                                          <p:attrName>ppt_x</p:attrName>
                                          <p:attrName>ppt_y</p:attrName>
                                        </p:attrNameLst>
                                      </p:cBhvr>
                                      <p:rCtr x="-600" y="-16800"/>
                                    </p:animMotion>
                                  </p:childTnLst>
                                </p:cTn>
                              </p:par>
                            </p:childTnLst>
                          </p:cTn>
                        </p:par>
                        <p:par>
                          <p:cTn id="17" fill="hold">
                            <p:stCondLst>
                              <p:cond delay="4500"/>
                            </p:stCondLst>
                            <p:childTnLst>
                              <p:par>
                                <p:cTn id="18" presetID="4" presetClass="entr" presetSubtype="16" fill="hold" grpId="1"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box(in)">
                                      <p:cBhvr>
                                        <p:cTn id="20" dur="2000"/>
                                        <p:tgtEl>
                                          <p:spTgt spid="4"/>
                                        </p:tgtEl>
                                      </p:cBhvr>
                                    </p:animEffect>
                                  </p:childTnLst>
                                </p:cTn>
                              </p:par>
                            </p:childTnLst>
                          </p:cTn>
                        </p:par>
                        <p:par>
                          <p:cTn id="21" fill="hold">
                            <p:stCondLst>
                              <p:cond delay="6500"/>
                            </p:stCondLst>
                            <p:childTnLst>
                              <p:par>
                                <p:cTn id="22" presetID="0" presetClass="path" presetSubtype="0" accel="50000" decel="50000" fill="hold" grpId="0" nodeType="afterEffect">
                                  <p:stCondLst>
                                    <p:cond delay="0"/>
                                  </p:stCondLst>
                                  <p:childTnLst>
                                    <p:animMotion origin="layout" path="M 2.77778E-7 2.22222E-6 C -0.02535 -0.04005 -0.0507 -0.08009 -0.00625 -0.09722 C 0.03819 -0.11435 0.22847 -0.12269 0.26666 -0.10278 C 0.30486 -0.08287 0.23021 0.00139 0.22291 0.02222 " pathEditMode="relative" ptsTypes="aaaA">
                                      <p:cBhvr>
                                        <p:cTn id="23" dur="2000" fill="hold"/>
                                        <p:tgtEl>
                                          <p:spTgt spid="4"/>
                                        </p:tgtEl>
                                        <p:attrNameLst>
                                          <p:attrName>ppt_x</p:attrName>
                                          <p:attrName>ppt_y</p:attrName>
                                        </p:attrNameLst>
                                      </p:cBhvr>
                                    </p:animMotion>
                                  </p:childTnLst>
                                </p:cTn>
                              </p:par>
                              <p:par>
                                <p:cTn id="24" presetID="1"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childTnLst>
                                </p:cTn>
                              </p:par>
                            </p:childTnLst>
                          </p:cTn>
                        </p:par>
                        <p:par>
                          <p:cTn id="26" fill="hold">
                            <p:stCondLst>
                              <p:cond delay="8500"/>
                            </p:stCondLst>
                            <p:childTnLst>
                              <p:par>
                                <p:cTn id="27" presetID="64" presetClass="path" presetSubtype="0" accel="50000" decel="50000" fill="hold" grpId="1" nodeType="afterEffect">
                                  <p:stCondLst>
                                    <p:cond delay="0"/>
                                  </p:stCondLst>
                                  <p:childTnLst>
                                    <p:animMotion origin="layout" path="M -0.01718 -0.02291 L -0.02048 -0.3375 " pathEditMode="relative" rAng="0" ptsTypes="AA">
                                      <p:cBhvr>
                                        <p:cTn id="28" dur="2000" fill="hold"/>
                                        <p:tgtEl>
                                          <p:spTgt spid="10"/>
                                        </p:tgtEl>
                                        <p:attrNameLst>
                                          <p:attrName>ppt_x</p:attrName>
                                          <p:attrName>ppt_y</p:attrName>
                                        </p:attrNameLst>
                                      </p:cBhvr>
                                      <p:rCtr x="-200" y="-15700"/>
                                    </p:animMotion>
                                  </p:childTnLst>
                                </p:cTn>
                              </p:par>
                            </p:childTnLst>
                          </p:cTn>
                        </p:par>
                        <p:par>
                          <p:cTn id="29" fill="hold">
                            <p:stCondLst>
                              <p:cond delay="10500"/>
                            </p:stCondLst>
                            <p:childTnLst>
                              <p:par>
                                <p:cTn id="30" presetID="4" presetClass="entr" presetSubtype="16" fill="hold" grpId="1"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ox(in)">
                                      <p:cBhvr>
                                        <p:cTn id="32" dur="500"/>
                                        <p:tgtEl>
                                          <p:spTgt spid="5"/>
                                        </p:tgtEl>
                                      </p:cBhvr>
                                    </p:animEffect>
                                  </p:childTnLst>
                                </p:cTn>
                              </p:par>
                            </p:childTnLst>
                          </p:cTn>
                        </p:par>
                        <p:par>
                          <p:cTn id="33" fill="hold">
                            <p:stCondLst>
                              <p:cond delay="11000"/>
                            </p:stCondLst>
                            <p:childTnLst>
                              <p:par>
                                <p:cTn id="34" presetID="0" presetClass="path" presetSubtype="0" accel="50000" decel="50000" fill="hold" grpId="0" nodeType="afterEffect">
                                  <p:stCondLst>
                                    <p:cond delay="0"/>
                                  </p:stCondLst>
                                  <p:childTnLst>
                                    <p:animMotion origin="layout" path="M 5.27778E-6 4.44444E-6 C -0.01978 -0.03658 -0.03958 -0.07315 0.00626 -0.08889 C 0.05209 -0.10463 0.23577 -0.11389 0.27501 -0.09445 C 0.31424 -0.075 0.24723 0.00741 0.24167 0.02778 " pathEditMode="relative" ptsTypes="aaaA">
                                      <p:cBhvr>
                                        <p:cTn id="35" dur="2000" fill="hold"/>
                                        <p:tgtEl>
                                          <p:spTgt spid="5"/>
                                        </p:tgtEl>
                                        <p:attrNameLst>
                                          <p:attrName>ppt_x</p:attrName>
                                          <p:attrName>ppt_y</p:attrName>
                                        </p:attrNameLst>
                                      </p:cBhvr>
                                    </p:animMotion>
                                  </p:childTnLst>
                                </p:cTn>
                              </p:par>
                            </p:childTnLst>
                          </p:cTn>
                        </p:par>
                        <p:par>
                          <p:cTn id="36" fill="hold">
                            <p:stCondLst>
                              <p:cond delay="13000"/>
                            </p:stCondLst>
                            <p:childTnLst>
                              <p:par>
                                <p:cTn id="37" presetID="1" presetClass="entr" presetSubtype="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par>
                          <p:cTn id="39" fill="hold">
                            <p:stCondLst>
                              <p:cond delay="13000"/>
                            </p:stCondLst>
                            <p:childTnLst>
                              <p:par>
                                <p:cTn id="40" presetID="64" presetClass="path" presetSubtype="0" accel="50000" decel="50000" fill="hold" grpId="1" nodeType="afterEffect">
                                  <p:stCondLst>
                                    <p:cond delay="0"/>
                                  </p:stCondLst>
                                  <p:childTnLst>
                                    <p:animMotion origin="layout" path="M -4.44444E-6 -3.33333E-6 L -0.00416 -0.325 " pathEditMode="relative" rAng="0" ptsTypes="AA">
                                      <p:cBhvr>
                                        <p:cTn id="41" dur="2000" fill="hold"/>
                                        <p:tgtEl>
                                          <p:spTgt spid="7"/>
                                        </p:tgtEl>
                                        <p:attrNameLst>
                                          <p:attrName>ppt_x</p:attrName>
                                          <p:attrName>ppt_y</p:attrName>
                                        </p:attrNameLst>
                                      </p:cBhvr>
                                      <p:rCtr x="-200" y="-16200"/>
                                    </p:animMotion>
                                  </p:childTnLst>
                                </p:cTn>
                              </p:par>
                              <p:par>
                                <p:cTn id="42" presetID="1"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childTnLst>
                                </p:cTn>
                              </p:par>
                            </p:childTnLst>
                          </p:cTn>
                        </p:par>
                        <p:par>
                          <p:cTn id="44" fill="hold">
                            <p:stCondLst>
                              <p:cond delay="15000"/>
                            </p:stCondLst>
                            <p:childTnLst>
                              <p:par>
                                <p:cTn id="45" presetID="4" presetClass="entr" presetSubtype="16" fill="hold" grpId="1"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box(in)">
                                      <p:cBhvr>
                                        <p:cTn id="47" dur="500"/>
                                        <p:tgtEl>
                                          <p:spTgt spid="11"/>
                                        </p:tgtEl>
                                      </p:cBhvr>
                                    </p:animEffect>
                                  </p:childTnLst>
                                </p:cTn>
                              </p:par>
                            </p:childTnLst>
                          </p:cTn>
                        </p:par>
                        <p:par>
                          <p:cTn id="48" fill="hold">
                            <p:stCondLst>
                              <p:cond delay="15500"/>
                            </p:stCondLst>
                            <p:childTnLst>
                              <p:par>
                                <p:cTn id="49" presetID="0" presetClass="path" presetSubtype="0" accel="50000" decel="50000" fill="hold" grpId="2" nodeType="afterEffect">
                                  <p:stCondLst>
                                    <p:cond delay="0"/>
                                  </p:stCondLst>
                                  <p:childTnLst>
                                    <p:animMotion origin="layout" path="M 0 0 C 0.09444 0.00139 0.18889 0.00278 0.225 0.06111 C 0.26111 0.11945 0.25729 0.30139 0.21667 0.35 C 0.17604 0.39861 0.02049 0.35232 -0.01875 0.35278 " pathEditMode="relative" ptsTypes="aaaA">
                                      <p:cBhvr>
                                        <p:cTn id="50" dur="2000" fill="hold"/>
                                        <p:tgtEl>
                                          <p:spTgt spid="11"/>
                                        </p:tgtEl>
                                        <p:attrNameLst>
                                          <p:attrName>ppt_x</p:attrName>
                                          <p:attrName>ppt_y</p:attrName>
                                        </p:attrNameLst>
                                      </p:cBhvr>
                                    </p:animMotion>
                                  </p:childTnLst>
                                </p:cTn>
                              </p:par>
                            </p:childTnLst>
                          </p:cTn>
                        </p:par>
                        <p:par>
                          <p:cTn id="51" fill="hold">
                            <p:stCondLst>
                              <p:cond delay="17500"/>
                            </p:stCondLst>
                            <p:childTnLst>
                              <p:par>
                                <p:cTn id="52" presetID="4" presetClass="entr" presetSubtype="16"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box(in)">
                                      <p:cBhvr>
                                        <p:cTn id="54" dur="500"/>
                                        <p:tgtEl>
                                          <p:spTgt spid="12"/>
                                        </p:tgtEl>
                                      </p:cBhvr>
                                    </p:animEffect>
                                  </p:childTnLst>
                                </p:cTn>
                              </p:par>
                            </p:childTnLst>
                          </p:cTn>
                        </p:par>
                      </p:childTnLst>
                    </p:cTn>
                  </p:par>
                  <p:par>
                    <p:cTn id="55" fill="hold">
                      <p:stCondLst>
                        <p:cond delay="indefinite"/>
                      </p:stCondLst>
                      <p:childTnLst>
                        <p:par>
                          <p:cTn id="56" fill="hold">
                            <p:stCondLst>
                              <p:cond delay="0"/>
                            </p:stCondLst>
                            <p:childTnLst>
                              <p:par>
                                <p:cTn id="57" presetID="0" presetClass="path" presetSubtype="0" accel="50000" decel="50000" fill="hold" grpId="1" nodeType="clickEffect">
                                  <p:stCondLst>
                                    <p:cond delay="0"/>
                                  </p:stCondLst>
                                  <p:childTnLst>
                                    <p:animMotion origin="layout" path="M 0 0 C 0.06076 0.02778 0.12152 0.05556 0.15625 0.08612 C 0.19097 0.11667 0.20521 0.14121 0.20833 0.18334 C 0.21146 0.22547 0.22118 0.31297 0.175 0.33889 C 0.12882 0.36482 -0.025 0.33658 -0.06875 0.33889 C -0.1125 0.34121 -0.1 0.347 -0.0875 0.35278 " pathEditMode="relative" ptsTypes="aaaaaA">
                                      <p:cBhvr>
                                        <p:cTn id="58" dur="2000" fill="hold"/>
                                        <p:tgtEl>
                                          <p:spTgt spid="12"/>
                                        </p:tgtEl>
                                        <p:attrNameLst>
                                          <p:attrName>ppt_x</p:attrName>
                                          <p:attrName>ppt_y</p:attrName>
                                        </p:attrNameLst>
                                      </p:cBhvr>
                                    </p:animMotion>
                                  </p:childTnLst>
                                </p:cTn>
                              </p:par>
                            </p:childTnLst>
                          </p:cTn>
                        </p:par>
                        <p:par>
                          <p:cTn id="59" fill="hold">
                            <p:stCondLst>
                              <p:cond delay="2000"/>
                            </p:stCondLst>
                            <p:childTnLst>
                              <p:par>
                                <p:cTn id="60" presetID="4" presetClass="entr" presetSubtype="16" fill="hold" grpId="0" nodeType="after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box(in)">
                                      <p:cBhvr>
                                        <p:cTn id="62" dur="2000"/>
                                        <p:tgtEl>
                                          <p:spTgt spid="9"/>
                                        </p:tgtEl>
                                      </p:cBhvr>
                                    </p:animEffect>
                                  </p:childTnLst>
                                </p:cTn>
                              </p:par>
                            </p:childTnLst>
                          </p:cTn>
                        </p:par>
                        <p:par>
                          <p:cTn id="63" fill="hold">
                            <p:stCondLst>
                              <p:cond delay="4000"/>
                            </p:stCondLst>
                            <p:childTnLst>
                              <p:par>
                                <p:cTn id="64" presetID="0" presetClass="path" presetSubtype="0" accel="50000" decel="50000" fill="hold" grpId="1" nodeType="afterEffect">
                                  <p:stCondLst>
                                    <p:cond delay="0"/>
                                  </p:stCondLst>
                                  <p:childTnLst>
                                    <p:animMotion origin="layout" path="M 0 0 C 0.04636 0.01898 0.09271 0.03796 0.12709 0.06389 C 0.16146 0.08981 0.19896 0.10694 0.20625 0.15555 C 0.21355 0.20417 0.2191 0.3213 0.17084 0.35555 C 0.12257 0.38981 -0.04097 0.36018 -0.08333 0.36111 " pathEditMode="relative" ptsTypes="aaaaA">
                                      <p:cBhvr>
                                        <p:cTn id="65" dur="2000" fill="hold"/>
                                        <p:tgtEl>
                                          <p:spTgt spid="9"/>
                                        </p:tgtEl>
                                        <p:attrNameLst>
                                          <p:attrName>ppt_x</p:attrName>
                                          <p:attrName>ppt_y</p:attrName>
                                        </p:attrNameLst>
                                      </p:cBhvr>
                                    </p:animMotion>
                                  </p:childTnLst>
                                </p:cTn>
                              </p:par>
                            </p:childTnLst>
                          </p:cTn>
                        </p:par>
                      </p:childTnLst>
                    </p:cTn>
                  </p:par>
                  <p:par>
                    <p:cTn id="66" fill="hold">
                      <p:stCondLst>
                        <p:cond delay="indefinite"/>
                      </p:stCondLst>
                      <p:childTnLst>
                        <p:par>
                          <p:cTn id="67" fill="hold">
                            <p:stCondLst>
                              <p:cond delay="0"/>
                            </p:stCondLst>
                            <p:childTnLst>
                              <p:par>
                                <p:cTn id="68" presetID="4" presetClass="exit" presetSubtype="16" fill="hold" grpId="2" nodeType="clickEffect">
                                  <p:stCondLst>
                                    <p:cond delay="0"/>
                                  </p:stCondLst>
                                  <p:childTnLst>
                                    <p:animEffect transition="out" filter="box(in)">
                                      <p:cBhvr>
                                        <p:cTn id="69" dur="500"/>
                                        <p:tgtEl>
                                          <p:spTgt spid="9"/>
                                        </p:tgtEl>
                                      </p:cBhvr>
                                    </p:animEffect>
                                    <p:set>
                                      <p:cBhvr>
                                        <p:cTn id="70" dur="1" fill="hold">
                                          <p:stCondLst>
                                            <p:cond delay="499"/>
                                          </p:stCondLst>
                                        </p:cTn>
                                        <p:tgtEl>
                                          <p:spTgt spid="9"/>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4" presetClass="exit" presetSubtype="16" fill="hold" grpId="2" nodeType="clickEffect">
                                  <p:stCondLst>
                                    <p:cond delay="0"/>
                                  </p:stCondLst>
                                  <p:childTnLst>
                                    <p:animEffect transition="out" filter="box(in)">
                                      <p:cBhvr>
                                        <p:cTn id="74" dur="500"/>
                                        <p:tgtEl>
                                          <p:spTgt spid="12"/>
                                        </p:tgtEl>
                                      </p:cBhvr>
                                    </p:animEffect>
                                    <p:set>
                                      <p:cBhvr>
                                        <p:cTn id="75" dur="1" fill="hold">
                                          <p:stCondLst>
                                            <p:cond delay="499"/>
                                          </p:stCondLst>
                                        </p:cTn>
                                        <p:tgtEl>
                                          <p:spTgt spid="12"/>
                                        </p:tgtEl>
                                        <p:attrNameLst>
                                          <p:attrName>style.visibility</p:attrName>
                                        </p:attrNameLst>
                                      </p:cBhvr>
                                      <p:to>
                                        <p:strVal val="hidden"/>
                                      </p:to>
                                    </p:set>
                                  </p:childTnLst>
                                </p:cTn>
                              </p:par>
                            </p:childTnLst>
                          </p:cTn>
                        </p:par>
                      </p:childTnLst>
                    </p:cTn>
                  </p:par>
                  <p:par>
                    <p:cTn id="76" fill="hold">
                      <p:stCondLst>
                        <p:cond delay="indefinite"/>
                      </p:stCondLst>
                      <p:childTnLst>
                        <p:par>
                          <p:cTn id="77" fill="hold">
                            <p:stCondLst>
                              <p:cond delay="0"/>
                            </p:stCondLst>
                            <p:childTnLst>
                              <p:par>
                                <p:cTn id="78" presetID="4" presetClass="exit" presetSubtype="16" fill="hold" grpId="3" nodeType="clickEffect">
                                  <p:stCondLst>
                                    <p:cond delay="0"/>
                                  </p:stCondLst>
                                  <p:childTnLst>
                                    <p:animEffect transition="out" filter="box(in)">
                                      <p:cBhvr>
                                        <p:cTn id="79" dur="500"/>
                                        <p:tgtEl>
                                          <p:spTgt spid="11"/>
                                        </p:tgtEl>
                                      </p:cBhvr>
                                    </p:animEffect>
                                    <p:set>
                                      <p:cBhvr>
                                        <p:cTn id="80" dur="1" fill="hold">
                                          <p:stCondLst>
                                            <p:cond delay="499"/>
                                          </p:stCondLst>
                                        </p:cTn>
                                        <p:tgtEl>
                                          <p:spTgt spid="11"/>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4" presetClass="exit" presetSubtype="16" fill="hold" grpId="2" nodeType="clickEffect">
                                  <p:stCondLst>
                                    <p:cond delay="0"/>
                                  </p:stCondLst>
                                  <p:childTnLst>
                                    <p:animEffect transition="out" filter="box(in)">
                                      <p:cBhvr>
                                        <p:cTn id="84" dur="500"/>
                                        <p:tgtEl>
                                          <p:spTgt spid="5"/>
                                        </p:tgtEl>
                                      </p:cBhvr>
                                    </p:animEffect>
                                    <p:set>
                                      <p:cBhvr>
                                        <p:cTn id="85" dur="1" fill="hold">
                                          <p:stCondLst>
                                            <p:cond delay="499"/>
                                          </p:stCondLst>
                                        </p:cTn>
                                        <p:tgtEl>
                                          <p:spTgt spid="5"/>
                                        </p:tgtEl>
                                        <p:attrNameLst>
                                          <p:attrName>style.visibility</p:attrName>
                                        </p:attrNameLst>
                                      </p:cBhvr>
                                      <p:to>
                                        <p:strVal val="hidden"/>
                                      </p:to>
                                    </p:set>
                                  </p:childTnLst>
                                </p:cTn>
                              </p:par>
                            </p:childTnLst>
                          </p:cTn>
                        </p:par>
                      </p:childTnLst>
                    </p:cTn>
                  </p:par>
                  <p:par>
                    <p:cTn id="86" fill="hold">
                      <p:stCondLst>
                        <p:cond delay="indefinite"/>
                      </p:stCondLst>
                      <p:childTnLst>
                        <p:par>
                          <p:cTn id="87" fill="hold">
                            <p:stCondLst>
                              <p:cond delay="0"/>
                            </p:stCondLst>
                            <p:childTnLst>
                              <p:par>
                                <p:cTn id="88" presetID="4" presetClass="exit" presetSubtype="16" fill="hold" grpId="2" nodeType="clickEffect">
                                  <p:stCondLst>
                                    <p:cond delay="0"/>
                                  </p:stCondLst>
                                  <p:childTnLst>
                                    <p:animEffect transition="out" filter="box(in)">
                                      <p:cBhvr>
                                        <p:cTn id="89" dur="500"/>
                                        <p:tgtEl>
                                          <p:spTgt spid="4"/>
                                        </p:tgtEl>
                                      </p:cBhvr>
                                    </p:animEffect>
                                    <p:set>
                                      <p:cBhvr>
                                        <p:cTn id="90" dur="1" fill="hold">
                                          <p:stCondLst>
                                            <p:cond delay="499"/>
                                          </p:stCondLst>
                                        </p:cTn>
                                        <p:tgtEl>
                                          <p:spTgt spid="4"/>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4" presetClass="exit" presetSubtype="16" fill="hold" grpId="2" nodeType="clickEffect">
                                  <p:stCondLst>
                                    <p:cond delay="0"/>
                                  </p:stCondLst>
                                  <p:childTnLst>
                                    <p:animEffect transition="out" filter="box(in)">
                                      <p:cBhvr>
                                        <p:cTn id="94" dur="500"/>
                                        <p:tgtEl>
                                          <p:spTgt spid="3"/>
                                        </p:tgtEl>
                                      </p:cBhvr>
                                    </p:animEffect>
                                    <p:set>
                                      <p:cBhvr>
                                        <p:cTn id="95" dur="1" fill="hold">
                                          <p:stCondLst>
                                            <p:cond delay="499"/>
                                          </p:stCondLst>
                                        </p:cTn>
                                        <p:tgtEl>
                                          <p:spTgt spid="3"/>
                                        </p:tgtEl>
                                        <p:attrNameLst>
                                          <p:attrName>style.visibility</p:attrName>
                                        </p:attrNameLst>
                                      </p:cBhvr>
                                      <p:to>
                                        <p:strVal val="hidden"/>
                                      </p:to>
                                    </p:set>
                                  </p:childTnLst>
                                </p:cTn>
                              </p:par>
                            </p:childTnLst>
                          </p:cTn>
                        </p:par>
                        <p:par>
                          <p:cTn id="96" fill="hold">
                            <p:stCondLst>
                              <p:cond delay="500"/>
                            </p:stCondLst>
                            <p:childTnLst>
                              <p:par>
                                <p:cTn id="97" presetID="5" presetClass="entr" presetSubtype="10" fill="hold" grpId="0" nodeType="afterEffect">
                                  <p:stCondLst>
                                    <p:cond delay="0"/>
                                  </p:stCondLst>
                                  <p:childTnLst>
                                    <p:set>
                                      <p:cBhvr>
                                        <p:cTn id="98" dur="1" fill="hold">
                                          <p:stCondLst>
                                            <p:cond delay="0"/>
                                          </p:stCondLst>
                                        </p:cTn>
                                        <p:tgtEl>
                                          <p:spTgt spid="6"/>
                                        </p:tgtEl>
                                        <p:attrNameLst>
                                          <p:attrName>style.visibility</p:attrName>
                                        </p:attrNameLst>
                                      </p:cBhvr>
                                      <p:to>
                                        <p:strVal val="visible"/>
                                      </p:to>
                                    </p:set>
                                    <p:animEffect transition="in" filter="checkerboard(across)">
                                      <p:cBhvr>
                                        <p:cTn id="9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3" grpId="2" animBg="1"/>
      <p:bldP spid="4" grpId="0" animBg="1"/>
      <p:bldP spid="4" grpId="1" animBg="1"/>
      <p:bldP spid="4" grpId="2" animBg="1"/>
      <p:bldP spid="5" grpId="0" animBg="1"/>
      <p:bldP spid="5" grpId="1" animBg="1"/>
      <p:bldP spid="5" grpId="2" animBg="1"/>
      <p:bldP spid="6" grpId="0" animBg="1"/>
      <p:bldP spid="7" grpId="0" animBg="1"/>
      <p:bldP spid="7" grpId="1" animBg="1"/>
      <p:bldP spid="8" grpId="0" animBg="1"/>
      <p:bldP spid="8" grpId="1" animBg="1"/>
      <p:bldP spid="9" grpId="0" animBg="1"/>
      <p:bldP spid="9" grpId="1" animBg="1"/>
      <p:bldP spid="9" grpId="2" animBg="1"/>
      <p:bldP spid="10" grpId="0" animBg="1"/>
      <p:bldP spid="10" grpId="1" animBg="1"/>
      <p:bldP spid="11" grpId="0" animBg="1"/>
      <p:bldP spid="11" grpId="1" animBg="1"/>
      <p:bldP spid="11" grpId="2" animBg="1"/>
      <p:bldP spid="11" grpId="3" animBg="1"/>
      <p:bldP spid="12" grpId="0" animBg="1"/>
      <p:bldP spid="12" grpId="1" animBg="1"/>
      <p:bldP spid="12" grpId="2"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71472" y="188913"/>
            <a:ext cx="8226458" cy="6863417"/>
          </a:xfrm>
          <a:prstGeom prst="rect">
            <a:avLst/>
          </a:prstGeom>
          <a:solidFill>
            <a:schemeClr val="bg1"/>
          </a:solidFill>
        </p:spPr>
        <p:txBody>
          <a:bodyPr wrap="square">
            <a:spAutoFit/>
          </a:bodyPr>
          <a:lstStyle/>
          <a:p>
            <a:pPr algn="just" fontAlgn="auto">
              <a:lnSpc>
                <a:spcPct val="150000"/>
              </a:lnSpc>
              <a:spcBef>
                <a:spcPts val="0"/>
              </a:spcBef>
              <a:spcAft>
                <a:spcPts val="0"/>
              </a:spcAft>
              <a:defRPr/>
            </a:pPr>
            <a:r>
              <a:rPr lang="es-ES" sz="24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CADENA </a:t>
            </a:r>
            <a:r>
              <a:rPr lang="es-ES" sz="2400" b="1" dirty="0">
                <a:solidFill>
                  <a:srgbClr val="C00000"/>
                </a:solidFill>
                <a:effectLst>
                  <a:outerShdw blurRad="38100" dist="38100" dir="2700000" algn="tl">
                    <a:srgbClr val="000000">
                      <a:alpha val="43137"/>
                    </a:srgbClr>
                  </a:outerShdw>
                </a:effectLst>
                <a:latin typeface="Arial" pitchFamily="34" charset="0"/>
                <a:cs typeface="Arial" pitchFamily="34" charset="0"/>
              </a:rPr>
              <a:t>DE TRANSPORTE </a:t>
            </a:r>
            <a:r>
              <a:rPr lang="es-ES" sz="24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ELECTRÓNICO</a:t>
            </a:r>
            <a:endParaRPr lang="es-ES" sz="2400" b="1" dirty="0">
              <a:solidFill>
                <a:prstClr val="black"/>
              </a:solidFill>
              <a:latin typeface="Comic Sans MS" pitchFamily="66" charset="0"/>
            </a:endParaRPr>
          </a:p>
          <a:p>
            <a:pPr marL="342900" indent="-342900" algn="just" fontAlgn="auto">
              <a:spcBef>
                <a:spcPts val="0"/>
              </a:spcBef>
              <a:spcAft>
                <a:spcPts val="0"/>
              </a:spcAft>
              <a:buFont typeface="Arial" pitchFamily="34" charset="0"/>
              <a:buChar char="•"/>
              <a:defRPr/>
            </a:pPr>
            <a:r>
              <a:rPr lang="es-ES" sz="2400" b="1" dirty="0" smtClean="0">
                <a:solidFill>
                  <a:srgbClr val="C00000"/>
                </a:solidFill>
                <a:latin typeface="Comic Sans MS" pitchFamily="66" charset="0"/>
              </a:rPr>
              <a:t>Cadena Respiratoria o Cadena de Transporte Electrónico: </a:t>
            </a:r>
            <a:r>
              <a:rPr lang="es-ES" sz="2400" b="1" dirty="0" smtClean="0">
                <a:solidFill>
                  <a:prstClr val="black"/>
                </a:solidFill>
                <a:latin typeface="Comic Sans MS" pitchFamily="66" charset="0"/>
              </a:rPr>
              <a:t>Grupos de moléculas </a:t>
            </a:r>
            <a:r>
              <a:rPr lang="es-ES" sz="2400" b="1" dirty="0" smtClean="0">
                <a:solidFill>
                  <a:srgbClr val="0000CC"/>
                </a:solidFill>
                <a:latin typeface="Comic Sans MS" pitchFamily="66" charset="0"/>
              </a:rPr>
              <a:t>aceptores de hidrógeno y/o e</a:t>
            </a:r>
            <a:r>
              <a:rPr lang="es-ES" sz="2400" b="1" baseline="30000" dirty="0" smtClean="0">
                <a:solidFill>
                  <a:srgbClr val="0000CC"/>
                </a:solidFill>
                <a:latin typeface="Comic Sans MS" pitchFamily="66" charset="0"/>
              </a:rPr>
              <a:t>-</a:t>
            </a:r>
            <a:r>
              <a:rPr lang="es-ES" sz="2400" b="1" dirty="0" smtClean="0">
                <a:solidFill>
                  <a:prstClr val="black"/>
                </a:solidFill>
                <a:latin typeface="Comic Sans MS" pitchFamily="66" charset="0"/>
              </a:rPr>
              <a:t> dispuestos en </a:t>
            </a:r>
            <a:r>
              <a:rPr lang="es-ES" sz="2400" b="1" dirty="0">
                <a:solidFill>
                  <a:prstClr val="black"/>
                </a:solidFill>
                <a:latin typeface="Comic Sans MS" pitchFamily="66" charset="0"/>
              </a:rPr>
              <a:t>la membrana mitocondrial </a:t>
            </a:r>
            <a:r>
              <a:rPr lang="es-ES" sz="2400" b="1" dirty="0" smtClean="0">
                <a:solidFill>
                  <a:prstClr val="black"/>
                </a:solidFill>
                <a:latin typeface="Comic Sans MS" pitchFamily="66" charset="0"/>
              </a:rPr>
              <a:t>interna. </a:t>
            </a:r>
          </a:p>
          <a:p>
            <a:pPr marL="342900" indent="-342900" algn="just" fontAlgn="auto">
              <a:spcBef>
                <a:spcPts val="0"/>
              </a:spcBef>
              <a:spcAft>
                <a:spcPts val="0"/>
              </a:spcAft>
              <a:defRPr/>
            </a:pPr>
            <a:r>
              <a:rPr lang="es-ES" sz="2400" b="1" dirty="0" smtClean="0">
                <a:solidFill>
                  <a:prstClr val="black"/>
                </a:solidFill>
                <a:latin typeface="Comic Sans MS" pitchFamily="66" charset="0"/>
              </a:rPr>
              <a:t>	(H y e</a:t>
            </a:r>
            <a:r>
              <a:rPr lang="es-ES" sz="2400" b="1" baseline="30000" dirty="0" smtClean="0">
                <a:solidFill>
                  <a:prstClr val="black"/>
                </a:solidFill>
                <a:latin typeface="Comic Sans MS" pitchFamily="66" charset="0"/>
              </a:rPr>
              <a:t>-</a:t>
            </a:r>
            <a:r>
              <a:rPr lang="es-ES" sz="2400" b="1" dirty="0" smtClean="0">
                <a:solidFill>
                  <a:prstClr val="black"/>
                </a:solidFill>
                <a:latin typeface="Comic Sans MS" pitchFamily="66" charset="0"/>
              </a:rPr>
              <a:t> : “Equivalentes de Reducción”).</a:t>
            </a:r>
          </a:p>
          <a:p>
            <a:pPr marL="342900" indent="-342900" algn="just" fontAlgn="auto">
              <a:spcBef>
                <a:spcPts val="0"/>
              </a:spcBef>
              <a:spcAft>
                <a:spcPts val="0"/>
              </a:spcAft>
              <a:defRPr/>
            </a:pPr>
            <a:endParaRPr lang="es-ES" sz="2400" b="1" dirty="0">
              <a:solidFill>
                <a:prstClr val="black"/>
              </a:solidFill>
              <a:latin typeface="Comic Sans MS" pitchFamily="66" charset="0"/>
            </a:endParaRPr>
          </a:p>
          <a:p>
            <a:pPr marL="342900" indent="-342900" algn="just">
              <a:buFont typeface="Arial" pitchFamily="34" charset="0"/>
              <a:buChar char="•"/>
              <a:defRPr/>
            </a:pPr>
            <a:r>
              <a:rPr lang="es-ES" sz="2400" b="1" dirty="0" smtClean="0">
                <a:solidFill>
                  <a:prstClr val="black"/>
                </a:solidFill>
                <a:latin typeface="Comic Sans MS" pitchFamily="66" charset="0"/>
              </a:rPr>
              <a:t>Los componentes actúan secuencialmente en </a:t>
            </a:r>
            <a:r>
              <a:rPr lang="es-ES" sz="2400" b="1" dirty="0" smtClean="0">
                <a:solidFill>
                  <a:srgbClr val="0000CC"/>
                </a:solidFill>
                <a:latin typeface="Comic Sans MS" pitchFamily="66" charset="0"/>
              </a:rPr>
              <a:t>orden creciente de sus potenciales de reducción.</a:t>
            </a:r>
          </a:p>
          <a:p>
            <a:pPr marL="342900" indent="-342900" algn="just" fontAlgn="auto">
              <a:spcBef>
                <a:spcPts val="0"/>
              </a:spcBef>
              <a:spcAft>
                <a:spcPts val="0"/>
              </a:spcAft>
              <a:buFont typeface="Arial" pitchFamily="34" charset="0"/>
              <a:buChar char="•"/>
              <a:defRPr/>
            </a:pPr>
            <a:endParaRPr lang="es-ES" sz="2400" b="1" dirty="0">
              <a:solidFill>
                <a:prstClr val="black"/>
              </a:solidFill>
              <a:latin typeface="Comic Sans MS" pitchFamily="66" charset="0"/>
            </a:endParaRPr>
          </a:p>
          <a:p>
            <a:pPr marL="342900" indent="-342900" algn="just" fontAlgn="auto">
              <a:spcBef>
                <a:spcPts val="0"/>
              </a:spcBef>
              <a:spcAft>
                <a:spcPts val="0"/>
              </a:spcAft>
              <a:buFont typeface="Arial" pitchFamily="34" charset="0"/>
              <a:buChar char="•"/>
              <a:defRPr/>
            </a:pPr>
            <a:r>
              <a:rPr lang="es-ES" sz="2400" b="1" dirty="0">
                <a:solidFill>
                  <a:prstClr val="black"/>
                </a:solidFill>
                <a:latin typeface="Comic Sans MS" pitchFamily="66" charset="0"/>
              </a:rPr>
              <a:t>Reciben equivalentes de reducción de </a:t>
            </a:r>
            <a:r>
              <a:rPr lang="es-ES" sz="2400" b="1" dirty="0">
                <a:solidFill>
                  <a:srgbClr val="0000CC"/>
                </a:solidFill>
                <a:latin typeface="Comic Sans MS" pitchFamily="66" charset="0"/>
              </a:rPr>
              <a:t>NADH Y FADH</a:t>
            </a:r>
            <a:r>
              <a:rPr lang="es-ES" sz="2400" b="1" baseline="-25000" dirty="0">
                <a:solidFill>
                  <a:srgbClr val="0000CC"/>
                </a:solidFill>
                <a:latin typeface="Comic Sans MS" pitchFamily="66" charset="0"/>
              </a:rPr>
              <a:t>2</a:t>
            </a:r>
            <a:r>
              <a:rPr lang="es-ES" sz="2400" b="1" dirty="0">
                <a:solidFill>
                  <a:prstClr val="black"/>
                </a:solidFill>
                <a:latin typeface="Comic Sans MS" pitchFamily="66" charset="0"/>
              </a:rPr>
              <a:t> producidos en la matriz</a:t>
            </a:r>
            <a:r>
              <a:rPr lang="es-ES" sz="2400" b="1" dirty="0" smtClean="0">
                <a:solidFill>
                  <a:prstClr val="black"/>
                </a:solidFill>
                <a:latin typeface="Comic Sans MS" pitchFamily="66" charset="0"/>
              </a:rPr>
              <a:t>.</a:t>
            </a:r>
          </a:p>
          <a:p>
            <a:pPr marL="342900" indent="-342900" algn="just" fontAlgn="auto">
              <a:spcBef>
                <a:spcPts val="0"/>
              </a:spcBef>
              <a:spcAft>
                <a:spcPts val="0"/>
              </a:spcAft>
              <a:buFont typeface="Arial" pitchFamily="34" charset="0"/>
              <a:buChar char="•"/>
              <a:defRPr/>
            </a:pPr>
            <a:endParaRPr lang="es-ES" sz="2400" b="1" dirty="0">
              <a:solidFill>
                <a:prstClr val="black"/>
              </a:solidFill>
              <a:latin typeface="Comic Sans MS" pitchFamily="66" charset="0"/>
            </a:endParaRPr>
          </a:p>
          <a:p>
            <a:pPr marL="342900" indent="-342900" algn="just" fontAlgn="auto">
              <a:spcBef>
                <a:spcPts val="0"/>
              </a:spcBef>
              <a:spcAft>
                <a:spcPts val="0"/>
              </a:spcAft>
              <a:buFont typeface="Arial" pitchFamily="34" charset="0"/>
              <a:buChar char="•"/>
              <a:defRPr/>
            </a:pPr>
            <a:r>
              <a:rPr lang="es-ES" sz="2400" b="1" dirty="0">
                <a:solidFill>
                  <a:prstClr val="black"/>
                </a:solidFill>
                <a:latin typeface="Comic Sans MS" pitchFamily="66" charset="0"/>
              </a:rPr>
              <a:t>La </a:t>
            </a:r>
            <a:r>
              <a:rPr lang="es-ES" sz="2400" b="1" dirty="0">
                <a:solidFill>
                  <a:srgbClr val="0000CC"/>
                </a:solidFill>
                <a:latin typeface="Comic Sans MS" pitchFamily="66" charset="0"/>
              </a:rPr>
              <a:t>energía que se libera</a:t>
            </a:r>
            <a:r>
              <a:rPr lang="es-ES" sz="2400" b="1" dirty="0">
                <a:solidFill>
                  <a:prstClr val="black"/>
                </a:solidFill>
                <a:latin typeface="Comic Sans MS" pitchFamily="66" charset="0"/>
              </a:rPr>
              <a:t> durante la transferencia electrónica está </a:t>
            </a:r>
            <a:r>
              <a:rPr lang="es-ES" sz="2400" b="1" dirty="0">
                <a:solidFill>
                  <a:srgbClr val="0000CC"/>
                </a:solidFill>
                <a:latin typeface="Comic Sans MS" pitchFamily="66" charset="0"/>
              </a:rPr>
              <a:t>acoplada</a:t>
            </a:r>
            <a:r>
              <a:rPr lang="es-ES" sz="2400" b="1" dirty="0">
                <a:solidFill>
                  <a:prstClr val="black"/>
                </a:solidFill>
                <a:latin typeface="Comic Sans MS" pitchFamily="66" charset="0"/>
              </a:rPr>
              <a:t> a varios procesos endergónicos entre los que se destaca la </a:t>
            </a:r>
            <a:endParaRPr lang="es-ES" sz="2400" b="1" dirty="0" smtClean="0">
              <a:solidFill>
                <a:prstClr val="black"/>
              </a:solidFill>
              <a:latin typeface="Comic Sans MS" pitchFamily="66" charset="0"/>
            </a:endParaRPr>
          </a:p>
          <a:p>
            <a:pPr marL="342900" indent="-342900" algn="just" fontAlgn="auto">
              <a:spcBef>
                <a:spcPts val="0"/>
              </a:spcBef>
              <a:spcAft>
                <a:spcPts val="0"/>
              </a:spcAft>
              <a:defRPr/>
            </a:pPr>
            <a:r>
              <a:rPr lang="es-ES" sz="2400" b="1" dirty="0" smtClean="0">
                <a:solidFill>
                  <a:prstClr val="black"/>
                </a:solidFill>
                <a:effectLst>
                  <a:outerShdw blurRad="38100" dist="38100" dir="2700000" algn="tl">
                    <a:srgbClr val="000000">
                      <a:alpha val="43137"/>
                    </a:srgbClr>
                  </a:outerShdw>
                </a:effectLst>
                <a:latin typeface="Comic Sans MS" pitchFamily="66" charset="0"/>
              </a:rPr>
              <a:t>	</a:t>
            </a:r>
            <a:r>
              <a:rPr lang="es-ES" sz="2400" b="1" dirty="0" smtClean="0">
                <a:solidFill>
                  <a:srgbClr val="0000CC"/>
                </a:solidFill>
                <a:effectLst>
                  <a:outerShdw blurRad="38100" dist="38100" dir="2700000" algn="tl">
                    <a:srgbClr val="000000">
                      <a:alpha val="43137"/>
                    </a:srgbClr>
                  </a:outerShdw>
                </a:effectLst>
                <a:latin typeface="Comic Sans MS" pitchFamily="66" charset="0"/>
              </a:rPr>
              <a:t>síntesis </a:t>
            </a:r>
            <a:r>
              <a:rPr lang="es-ES" sz="2400" b="1" dirty="0">
                <a:solidFill>
                  <a:srgbClr val="0000CC"/>
                </a:solidFill>
                <a:effectLst>
                  <a:outerShdw blurRad="38100" dist="38100" dir="2700000" algn="tl">
                    <a:srgbClr val="000000">
                      <a:alpha val="43137"/>
                    </a:srgbClr>
                  </a:outerShdw>
                </a:effectLst>
                <a:latin typeface="Comic Sans MS" pitchFamily="66" charset="0"/>
              </a:rPr>
              <a:t>de ATP</a:t>
            </a:r>
            <a:r>
              <a:rPr lang="es-ES" sz="2400" b="1" dirty="0">
                <a:solidFill>
                  <a:prstClr val="black"/>
                </a:solidFill>
                <a:latin typeface="Comic Sans MS" pitchFamily="66" charset="0"/>
              </a:rPr>
              <a:t>.</a:t>
            </a:r>
          </a:p>
          <a:p>
            <a:pPr algn="just" fontAlgn="auto">
              <a:spcBef>
                <a:spcPts val="0"/>
              </a:spcBef>
              <a:spcAft>
                <a:spcPts val="0"/>
              </a:spcAft>
              <a:defRPr/>
            </a:pPr>
            <a:endParaRPr lang="es-AR" sz="2000" dirty="0">
              <a:solidFill>
                <a:prstClr val="black"/>
              </a:solidFill>
              <a:latin typeface="Arial Rounded MT Bold" pitchFamily="34" charset="0"/>
            </a:endParaRPr>
          </a:p>
        </p:txBody>
      </p:sp>
      <p:sp>
        <p:nvSpPr>
          <p:cNvPr id="3" name="2 CuadroTexto"/>
          <p:cNvSpPr txBox="1"/>
          <p:nvPr/>
        </p:nvSpPr>
        <p:spPr>
          <a:xfrm>
            <a:off x="7000892" y="-13295"/>
            <a:ext cx="2146743" cy="584775"/>
          </a:xfrm>
          <a:prstGeom prst="rect">
            <a:avLst/>
          </a:prstGeom>
          <a:noFill/>
        </p:spPr>
        <p:txBody>
          <a:bodyPr wrap="none" rtlCol="0">
            <a:spAutoFit/>
          </a:bodyPr>
          <a:lstStyle/>
          <a:p>
            <a:pPr algn="ctr"/>
            <a:r>
              <a:rPr lang="es-ES_tradnl" sz="1600" b="1" i="1" dirty="0" smtClean="0">
                <a:solidFill>
                  <a:srgbClr val="C00000"/>
                </a:solidFill>
                <a:latin typeface="Comic Sans MS" pitchFamily="66" charset="0"/>
              </a:rPr>
              <a:t>Repasemos </a:t>
            </a:r>
          </a:p>
          <a:p>
            <a:pPr algn="ctr"/>
            <a:r>
              <a:rPr lang="es-ES_tradnl" sz="1600" b="1" i="1" dirty="0" smtClean="0">
                <a:solidFill>
                  <a:srgbClr val="C00000"/>
                </a:solidFill>
                <a:latin typeface="Comic Sans MS" pitchFamily="66" charset="0"/>
              </a:rPr>
              <a:t>de la clase anterior</a:t>
            </a:r>
            <a:endParaRPr lang="es-AR" sz="1600" b="1" i="1" dirty="0">
              <a:solidFill>
                <a:srgbClr val="C00000"/>
              </a:solidFill>
              <a:latin typeface="Comic Sans MS" pitchFamily="66"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pPr eaLnBrk="1" hangingPunct="1"/>
            <a:r>
              <a:rPr lang="es-ES" sz="3200" b="1" dirty="0" smtClean="0"/>
              <a:t>POSTULADOS DE LA TEORIA QUIMIOSMOTICA</a:t>
            </a:r>
          </a:p>
        </p:txBody>
      </p:sp>
      <p:sp>
        <p:nvSpPr>
          <p:cNvPr id="39939" name="Rectangle 3" descr="10%"/>
          <p:cNvSpPr>
            <a:spLocks noGrp="1" noChangeArrowheads="1"/>
          </p:cNvSpPr>
          <p:nvPr>
            <p:ph idx="1"/>
          </p:nvPr>
        </p:nvSpPr>
        <p:spPr>
          <a:pattFill prst="pct10">
            <a:fgClr>
              <a:srgbClr val="FBFDA1"/>
            </a:fgClr>
            <a:bgClr>
              <a:schemeClr val="bg1"/>
            </a:bgClr>
          </a:pattFill>
        </p:spPr>
        <p:txBody>
          <a:bodyPr>
            <a:normAutofit fontScale="85000" lnSpcReduction="20000"/>
          </a:bodyPr>
          <a:lstStyle/>
          <a:p>
            <a:pPr eaLnBrk="1" hangingPunct="1"/>
            <a:r>
              <a:rPr lang="es-ES" b="1" dirty="0" smtClean="0"/>
              <a:t>Membrana mitocondrial impermeable a protones.</a:t>
            </a:r>
          </a:p>
          <a:p>
            <a:pPr eaLnBrk="1" hangingPunct="1"/>
            <a:r>
              <a:rPr lang="es-ES" b="1" dirty="0" smtClean="0"/>
              <a:t>Traslocación de H</a:t>
            </a:r>
            <a:r>
              <a:rPr lang="es-ES" b="1" baseline="30000" dirty="0" smtClean="0"/>
              <a:t>+</a:t>
            </a:r>
            <a:r>
              <a:rPr lang="es-ES" b="1" dirty="0" smtClean="0"/>
              <a:t> durante el transporte de electrones.</a:t>
            </a:r>
          </a:p>
          <a:p>
            <a:pPr eaLnBrk="1" hangingPunct="1"/>
            <a:r>
              <a:rPr lang="es-ES" b="1" dirty="0" smtClean="0"/>
              <a:t>Formación de un gradiente electroquímico (H+ y cargas positivas).</a:t>
            </a:r>
          </a:p>
          <a:p>
            <a:r>
              <a:rPr lang="es-ES" sz="3300" b="1" kern="0" dirty="0" smtClean="0">
                <a:solidFill>
                  <a:srgbClr val="000000"/>
                </a:solidFill>
              </a:rPr>
              <a:t>Los protones acumulados en el espacio intermembrana crean una </a:t>
            </a:r>
            <a:r>
              <a:rPr lang="es-ES" sz="3300" b="1" kern="0" dirty="0" smtClean="0">
                <a:solidFill>
                  <a:srgbClr val="C00000"/>
                </a:solidFill>
              </a:rPr>
              <a:t>fuerza: «protón-motriz», </a:t>
            </a:r>
            <a:r>
              <a:rPr lang="es-ES" sz="3300" b="1" kern="0" dirty="0" smtClean="0">
                <a:solidFill>
                  <a:srgbClr val="000000"/>
                </a:solidFill>
              </a:rPr>
              <a:t>por la tendencia de volver a pasar al interior para igualar el pH a ambos lados de la membrana.</a:t>
            </a:r>
          </a:p>
          <a:p>
            <a:pPr eaLnBrk="1" hangingPunct="1"/>
            <a:endParaRPr lang="es-ES" b="1" dirty="0" smtClean="0"/>
          </a:p>
          <a:p>
            <a:pPr eaLnBrk="1" hangingPunct="1"/>
            <a:r>
              <a:rPr lang="es-ES" b="1" dirty="0" smtClean="0"/>
              <a:t>El pasaje de los H+ a través de </a:t>
            </a:r>
            <a:r>
              <a:rPr lang="es-ES" b="1" dirty="0" err="1" smtClean="0"/>
              <a:t>Fo</a:t>
            </a:r>
            <a:r>
              <a:rPr lang="es-ES" b="1" dirty="0" smtClean="0"/>
              <a:t> activan la </a:t>
            </a:r>
            <a:r>
              <a:rPr lang="es-ES" b="1" i="1" dirty="0" smtClean="0"/>
              <a:t>ATP </a:t>
            </a:r>
            <a:r>
              <a:rPr lang="es-ES" b="1" i="1" dirty="0" err="1" smtClean="0"/>
              <a:t>sintasa</a:t>
            </a:r>
            <a:r>
              <a:rPr lang="es-ES" b="1" i="1" dirty="0" smtClean="0"/>
              <a:t>.</a:t>
            </a:r>
          </a:p>
          <a:p>
            <a:pPr eaLnBrk="1" hangingPunct="1"/>
            <a:endParaRPr lang="es-ES" b="1" dirty="0" smtClean="0"/>
          </a:p>
          <a:p>
            <a:pPr eaLnBrk="1" hangingPunct="1"/>
            <a:endParaRPr lang="es-ES"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9939">
                                            <p:bg/>
                                          </p:spTgt>
                                        </p:tgtEl>
                                        <p:attrNameLst>
                                          <p:attrName>style.visibility</p:attrName>
                                        </p:attrNameLst>
                                      </p:cBhvr>
                                      <p:to>
                                        <p:strVal val="visible"/>
                                      </p:to>
                                    </p:set>
                                    <p:animEffect transition="in" filter="checkerboard(across)">
                                      <p:cBhvr>
                                        <p:cTn id="7" dur="500"/>
                                        <p:tgtEl>
                                          <p:spTgt spid="39939">
                                            <p:bg/>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9939">
                                            <p:txEl>
                                              <p:pRg st="0" end="0"/>
                                            </p:txEl>
                                          </p:spTgt>
                                        </p:tgtEl>
                                        <p:attrNameLst>
                                          <p:attrName>style.visibility</p:attrName>
                                        </p:attrNameLst>
                                      </p:cBhvr>
                                      <p:to>
                                        <p:strVal val="visible"/>
                                      </p:to>
                                    </p:set>
                                    <p:animEffect transition="in" filter="checkerboard(across)">
                                      <p:cBhvr>
                                        <p:cTn id="12" dur="500"/>
                                        <p:tgtEl>
                                          <p:spTgt spid="3993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9939">
                                            <p:txEl>
                                              <p:pRg st="1" end="1"/>
                                            </p:txEl>
                                          </p:spTgt>
                                        </p:tgtEl>
                                        <p:attrNameLst>
                                          <p:attrName>style.visibility</p:attrName>
                                        </p:attrNameLst>
                                      </p:cBhvr>
                                      <p:to>
                                        <p:strVal val="visible"/>
                                      </p:to>
                                    </p:set>
                                    <p:animEffect transition="in" filter="checkerboard(across)">
                                      <p:cBhvr>
                                        <p:cTn id="17" dur="500"/>
                                        <p:tgtEl>
                                          <p:spTgt spid="3993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9939">
                                            <p:txEl>
                                              <p:pRg st="2" end="2"/>
                                            </p:txEl>
                                          </p:spTgt>
                                        </p:tgtEl>
                                        <p:attrNameLst>
                                          <p:attrName>style.visibility</p:attrName>
                                        </p:attrNameLst>
                                      </p:cBhvr>
                                      <p:to>
                                        <p:strVal val="visible"/>
                                      </p:to>
                                    </p:set>
                                    <p:animEffect transition="in" filter="checkerboard(across)">
                                      <p:cBhvr>
                                        <p:cTn id="22" dur="500"/>
                                        <p:tgtEl>
                                          <p:spTgt spid="3993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9939">
                                            <p:txEl>
                                              <p:pRg st="3" end="3"/>
                                            </p:txEl>
                                          </p:spTgt>
                                        </p:tgtEl>
                                        <p:attrNameLst>
                                          <p:attrName>style.visibility</p:attrName>
                                        </p:attrNameLst>
                                      </p:cBhvr>
                                      <p:to>
                                        <p:strVal val="visible"/>
                                      </p:to>
                                    </p:set>
                                    <p:animEffect transition="in" filter="checkerboard(across)">
                                      <p:cBhvr>
                                        <p:cTn id="27" dur="500"/>
                                        <p:tgtEl>
                                          <p:spTgt spid="3993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9939">
                                            <p:txEl>
                                              <p:pRg st="5" end="5"/>
                                            </p:txEl>
                                          </p:spTgt>
                                        </p:tgtEl>
                                        <p:attrNameLst>
                                          <p:attrName>style.visibility</p:attrName>
                                        </p:attrNameLst>
                                      </p:cBhvr>
                                      <p:to>
                                        <p:strVal val="visible"/>
                                      </p:to>
                                    </p:set>
                                    <p:animEffect transition="in" filter="checkerboard(across)">
                                      <p:cBhvr>
                                        <p:cTn id="32" dur="500"/>
                                        <p:tgtEl>
                                          <p:spTgt spid="399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Imagen 2" descr="C:\Users\Fanny\Documents\Quimica Biologica I\1-Imagenes Lehninger\TRaducidas\cadena respiratoria.jpg"/>
          <p:cNvPicPr>
            <a:picLocks noChangeAspect="1" noChangeArrowheads="1"/>
          </p:cNvPicPr>
          <p:nvPr/>
        </p:nvPicPr>
        <p:blipFill>
          <a:blip r:embed="rId2"/>
          <a:srcRect/>
          <a:stretch>
            <a:fillRect/>
          </a:stretch>
        </p:blipFill>
        <p:spPr bwMode="auto">
          <a:xfrm>
            <a:off x="468313" y="350838"/>
            <a:ext cx="8064500" cy="6048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Rectángulo"/>
          <p:cNvSpPr>
            <a:spLocks noChangeArrowheads="1"/>
          </p:cNvSpPr>
          <p:nvPr/>
        </p:nvSpPr>
        <p:spPr bwMode="auto">
          <a:xfrm>
            <a:off x="7938" y="6143644"/>
            <a:ext cx="9136062" cy="400110"/>
          </a:xfrm>
          <a:prstGeom prst="rect">
            <a:avLst/>
          </a:prstGeom>
          <a:solidFill>
            <a:schemeClr val="bg1"/>
          </a:solidFill>
          <a:ln w="9525">
            <a:noFill/>
            <a:miter lim="800000"/>
            <a:headEnd/>
            <a:tailEnd/>
          </a:ln>
        </p:spPr>
        <p:txBody>
          <a:bodyPr>
            <a:spAutoFit/>
          </a:bodyPr>
          <a:lstStyle/>
          <a:p>
            <a:pPr algn="ctr"/>
            <a:r>
              <a:rPr kumimoji="1" lang="es-AR" altLang="es-AR" sz="2000" b="1" dirty="0">
                <a:solidFill>
                  <a:srgbClr val="C00000"/>
                </a:solidFill>
                <a:latin typeface="Arial" pitchFamily="34" charset="0"/>
                <a:cs typeface="Arial" pitchFamily="34" charset="0"/>
              </a:rPr>
              <a:t>La energía del gradiente de protones se utiliza también para el transporte</a:t>
            </a:r>
          </a:p>
        </p:txBody>
      </p:sp>
      <p:pic>
        <p:nvPicPr>
          <p:cNvPr id="15363" name="Picture 2"/>
          <p:cNvPicPr>
            <a:picLocks noChangeAspect="1" noChangeArrowheads="1"/>
          </p:cNvPicPr>
          <p:nvPr/>
        </p:nvPicPr>
        <p:blipFill>
          <a:blip r:embed="rId2"/>
          <a:srcRect/>
          <a:stretch>
            <a:fillRect/>
          </a:stretch>
        </p:blipFill>
        <p:spPr bwMode="auto">
          <a:xfrm>
            <a:off x="3143240" y="928670"/>
            <a:ext cx="6000760" cy="5217156"/>
          </a:xfrm>
          <a:prstGeom prst="rect">
            <a:avLst/>
          </a:prstGeom>
          <a:noFill/>
          <a:ln w="9525">
            <a:noFill/>
            <a:miter lim="800000"/>
            <a:headEnd/>
            <a:tailEnd/>
          </a:ln>
        </p:spPr>
      </p:pic>
      <p:pic>
        <p:nvPicPr>
          <p:cNvPr id="15364" name="Picture 3"/>
          <p:cNvPicPr>
            <a:picLocks noChangeAspect="1" noChangeArrowheads="1"/>
          </p:cNvPicPr>
          <p:nvPr/>
        </p:nvPicPr>
        <p:blipFill>
          <a:blip r:embed="rId3"/>
          <a:srcRect/>
          <a:stretch>
            <a:fillRect/>
          </a:stretch>
        </p:blipFill>
        <p:spPr bwMode="auto">
          <a:xfrm>
            <a:off x="179388" y="1412875"/>
            <a:ext cx="3024187" cy="4673600"/>
          </a:xfrm>
          <a:prstGeom prst="rect">
            <a:avLst/>
          </a:prstGeom>
          <a:noFill/>
          <a:ln w="9525">
            <a:noFill/>
            <a:miter lim="800000"/>
            <a:headEnd/>
            <a:tailEnd/>
          </a:ln>
        </p:spPr>
      </p:pic>
      <p:sp>
        <p:nvSpPr>
          <p:cNvPr id="5" name="Rectangle 4"/>
          <p:cNvSpPr txBox="1">
            <a:spLocks noChangeArrowheads="1"/>
          </p:cNvSpPr>
          <p:nvPr/>
        </p:nvSpPr>
        <p:spPr>
          <a:xfrm>
            <a:off x="457200" y="71414"/>
            <a:ext cx="8229600" cy="857256"/>
          </a:xfrm>
          <a:prstGeom prst="rect">
            <a:avLst/>
          </a:prstGeo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1" u="none" strike="noStrike" kern="1200" cap="none" spc="0" normalizeH="0" baseline="0" noProof="0" dirty="0" smtClean="0">
                <a:ln>
                  <a:noFill/>
                </a:ln>
                <a:solidFill>
                  <a:srgbClr val="C00000"/>
                </a:solidFill>
                <a:effectLst/>
                <a:uLnTx/>
                <a:uFillTx/>
                <a:latin typeface="+mj-lt"/>
                <a:ea typeface="+mj-ea"/>
                <a:cs typeface="+mj-cs"/>
              </a:rPr>
              <a:t>Translocasa ADP-ATP</a:t>
            </a:r>
            <a:r>
              <a:rPr kumimoji="0" lang="es-ES" sz="3200" b="1" i="0" u="none" strike="noStrike" kern="1200" cap="none" spc="0" normalizeH="0" baseline="0" noProof="0" dirty="0" smtClean="0">
                <a:ln>
                  <a:noFill/>
                </a:ln>
                <a:solidFill>
                  <a:srgbClr val="C00000"/>
                </a:solidFill>
                <a:effectLst/>
                <a:uLnTx/>
                <a:uFillTx/>
                <a:latin typeface="+mj-lt"/>
                <a:ea typeface="+mj-ea"/>
                <a:cs typeface="+mj-cs"/>
              </a:rPr>
              <a:t> </a:t>
            </a:r>
            <a:r>
              <a:rPr kumimoji="0" lang="es-ES" sz="3200" b="1" i="0" u="none" strike="noStrike" kern="1200" cap="none" spc="0" normalizeH="0" baseline="0" noProof="0" dirty="0" smtClean="0">
                <a:ln>
                  <a:noFill/>
                </a:ln>
                <a:solidFill>
                  <a:schemeClr val="tx1"/>
                </a:solidFill>
                <a:effectLst/>
                <a:uLnTx/>
                <a:uFillTx/>
                <a:latin typeface="+mj-lt"/>
                <a:ea typeface="+mj-ea"/>
                <a:cs typeface="+mj-cs"/>
              </a:rPr>
              <a:t>y </a:t>
            </a:r>
            <a:r>
              <a:rPr kumimoji="0" lang="es-ES" sz="3200" b="1" i="0" u="none" strike="noStrike" kern="1200" cap="none" spc="0" normalizeH="0" baseline="0" noProof="0" dirty="0" smtClean="0">
                <a:ln>
                  <a:noFill/>
                </a:ln>
                <a:solidFill>
                  <a:srgbClr val="C00000"/>
                </a:solidFill>
                <a:effectLst/>
                <a:uLnTx/>
                <a:uFillTx/>
                <a:latin typeface="+mj-lt"/>
                <a:ea typeface="+mj-ea"/>
                <a:cs typeface="+mj-cs"/>
              </a:rPr>
              <a:t>Transportador de Pi</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43 Conector recto de flecha"/>
          <p:cNvCxnSpPr/>
          <p:nvPr/>
        </p:nvCxnSpPr>
        <p:spPr>
          <a:xfrm rot="5400000">
            <a:off x="1785918" y="3214686"/>
            <a:ext cx="285752"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46082" name="Rectangle 2"/>
          <p:cNvSpPr>
            <a:spLocks noGrp="1" noChangeArrowheads="1"/>
          </p:cNvSpPr>
          <p:nvPr>
            <p:ph type="title"/>
          </p:nvPr>
        </p:nvSpPr>
        <p:spPr>
          <a:xfrm>
            <a:off x="539750" y="333375"/>
            <a:ext cx="8229600" cy="1143000"/>
          </a:xfr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pPr eaLnBrk="1" hangingPunct="1"/>
            <a:r>
              <a:rPr lang="es-ES" sz="3200" dirty="0" smtClean="0">
                <a:solidFill>
                  <a:srgbClr val="C00000"/>
                </a:solidFill>
              </a:rPr>
              <a:t>Relación P/O </a:t>
            </a:r>
            <a:r>
              <a:rPr lang="es-ES" sz="3200" dirty="0" smtClean="0"/>
              <a:t>en </a:t>
            </a:r>
            <a:br>
              <a:rPr lang="es-ES" sz="3200" dirty="0" smtClean="0"/>
            </a:br>
            <a:r>
              <a:rPr lang="es-ES" sz="3200" dirty="0" smtClean="0"/>
              <a:t>Cadena de Transporte Electrónico</a:t>
            </a:r>
          </a:p>
        </p:txBody>
      </p:sp>
      <p:sp>
        <p:nvSpPr>
          <p:cNvPr id="46083" name="Rectangle 3"/>
          <p:cNvSpPr>
            <a:spLocks noGrp="1" noChangeArrowheads="1"/>
          </p:cNvSpPr>
          <p:nvPr>
            <p:ph idx="1"/>
          </p:nvPr>
        </p:nvSpPr>
        <p:spPr>
          <a:xfrm>
            <a:off x="500034" y="2428868"/>
            <a:ext cx="4143404" cy="1071570"/>
          </a:xfrm>
          <a:solidFill>
            <a:schemeClr val="bg1"/>
          </a:solidFill>
          <a:ln w="12700">
            <a:solidFill>
              <a:srgbClr val="C00000"/>
            </a:solidFill>
          </a:ln>
        </p:spPr>
        <p:txBody>
          <a:bodyPr>
            <a:normAutofit fontScale="25000" lnSpcReduction="20000"/>
          </a:bodyPr>
          <a:lstStyle/>
          <a:p>
            <a:pPr algn="ctr" eaLnBrk="1" hangingPunct="1">
              <a:lnSpc>
                <a:spcPct val="80000"/>
              </a:lnSpc>
              <a:buNone/>
            </a:pPr>
            <a:r>
              <a:rPr lang="es-ES" sz="8000" b="1" dirty="0" smtClean="0">
                <a:latin typeface="Arial" pitchFamily="34" charset="0"/>
                <a:cs typeface="Arial" pitchFamily="34" charset="0"/>
              </a:rPr>
              <a:t>Sustrato  oxidable  +   </a:t>
            </a:r>
          </a:p>
          <a:p>
            <a:pPr algn="ctr" eaLnBrk="1" hangingPunct="1">
              <a:lnSpc>
                <a:spcPct val="80000"/>
              </a:lnSpc>
              <a:buNone/>
            </a:pPr>
            <a:r>
              <a:rPr lang="es-ES" sz="8000" b="1" dirty="0" smtClean="0">
                <a:latin typeface="Arial" pitchFamily="34" charset="0"/>
                <a:cs typeface="Arial" pitchFamily="34" charset="0"/>
              </a:rPr>
              <a:t>Deshidrogenasa NAD </a:t>
            </a:r>
            <a:r>
              <a:rPr lang="es-ES" sz="8000" b="1" dirty="0" err="1" smtClean="0">
                <a:latin typeface="Arial" pitchFamily="34" charset="0"/>
                <a:cs typeface="Arial" pitchFamily="34" charset="0"/>
              </a:rPr>
              <a:t>dep</a:t>
            </a:r>
            <a:r>
              <a:rPr lang="es-ES" sz="8000" b="1" dirty="0" smtClean="0">
                <a:latin typeface="Arial" pitchFamily="34" charset="0"/>
                <a:cs typeface="Arial" pitchFamily="34" charset="0"/>
              </a:rPr>
              <a:t>. </a:t>
            </a:r>
          </a:p>
          <a:p>
            <a:pPr eaLnBrk="1" hangingPunct="1">
              <a:lnSpc>
                <a:spcPct val="80000"/>
              </a:lnSpc>
            </a:pPr>
            <a:endParaRPr lang="es-ES" sz="8000" b="1" dirty="0">
              <a:latin typeface="Arial" pitchFamily="34" charset="0"/>
              <a:cs typeface="Arial" pitchFamily="34" charset="0"/>
            </a:endParaRPr>
          </a:p>
          <a:p>
            <a:pPr eaLnBrk="1" hangingPunct="1">
              <a:lnSpc>
                <a:spcPct val="80000"/>
              </a:lnSpc>
              <a:buNone/>
            </a:pPr>
            <a:r>
              <a:rPr lang="es-ES" sz="8000" b="1" dirty="0" smtClean="0">
                <a:latin typeface="Arial" pitchFamily="34" charset="0"/>
                <a:cs typeface="Arial" pitchFamily="34" charset="0"/>
              </a:rPr>
              <a:t>		NADH+H</a:t>
            </a:r>
            <a:r>
              <a:rPr lang="es-ES" sz="8000" b="1" baseline="30000" dirty="0" smtClean="0">
                <a:latin typeface="Arial" pitchFamily="34" charset="0"/>
                <a:cs typeface="Arial" pitchFamily="34" charset="0"/>
              </a:rPr>
              <a:t>+</a:t>
            </a:r>
          </a:p>
          <a:p>
            <a:pPr eaLnBrk="1" hangingPunct="1">
              <a:lnSpc>
                <a:spcPct val="80000"/>
              </a:lnSpc>
              <a:buFontTx/>
              <a:buNone/>
            </a:pPr>
            <a:r>
              <a:rPr lang="es-ES" sz="6000" dirty="0" smtClean="0"/>
              <a:t>     </a:t>
            </a:r>
            <a:endParaRPr lang="es-ES" sz="6000" baseline="30000" dirty="0" smtClean="0"/>
          </a:p>
          <a:p>
            <a:pPr eaLnBrk="1" hangingPunct="1">
              <a:lnSpc>
                <a:spcPct val="80000"/>
              </a:lnSpc>
              <a:buFontTx/>
              <a:buNone/>
            </a:pPr>
            <a:endParaRPr lang="es-ES" sz="2800" dirty="0" smtClean="0"/>
          </a:p>
        </p:txBody>
      </p:sp>
      <p:sp>
        <p:nvSpPr>
          <p:cNvPr id="46084" name="Line 4"/>
          <p:cNvSpPr>
            <a:spLocks noChangeShapeType="1"/>
          </p:cNvSpPr>
          <p:nvPr/>
        </p:nvSpPr>
        <p:spPr bwMode="auto">
          <a:xfrm>
            <a:off x="1785918" y="3571876"/>
            <a:ext cx="0" cy="1079500"/>
          </a:xfrm>
          <a:prstGeom prst="line">
            <a:avLst/>
          </a:prstGeom>
          <a:noFill/>
          <a:ln w="44450">
            <a:solidFill>
              <a:schemeClr val="tx1"/>
            </a:solidFill>
            <a:round/>
            <a:headEnd/>
            <a:tailEnd type="triangle" w="med" len="med"/>
          </a:ln>
        </p:spPr>
        <p:txBody>
          <a:bodyPr/>
          <a:lstStyle/>
          <a:p>
            <a:endParaRPr lang="es-ES"/>
          </a:p>
        </p:txBody>
      </p:sp>
      <p:sp>
        <p:nvSpPr>
          <p:cNvPr id="46086" name="Text Box 6"/>
          <p:cNvSpPr txBox="1">
            <a:spLocks noChangeArrowheads="1"/>
          </p:cNvSpPr>
          <p:nvPr/>
        </p:nvSpPr>
        <p:spPr bwMode="auto">
          <a:xfrm>
            <a:off x="1116013" y="4714884"/>
            <a:ext cx="1511300" cy="830997"/>
          </a:xfrm>
          <a:prstGeom prst="rect">
            <a:avLst/>
          </a:prstGeom>
          <a:solidFill>
            <a:schemeClr val="bg1"/>
          </a:solidFill>
          <a:ln w="9525">
            <a:solidFill>
              <a:schemeClr val="accent2"/>
            </a:solidFill>
            <a:miter lim="800000"/>
            <a:headEnd/>
            <a:tailEnd/>
          </a:ln>
        </p:spPr>
        <p:txBody>
          <a:bodyPr>
            <a:spAutoFit/>
          </a:bodyPr>
          <a:lstStyle/>
          <a:p>
            <a:pPr algn="ctr"/>
            <a:r>
              <a:rPr lang="es-ES" sz="2400" b="1" dirty="0" smtClean="0">
                <a:solidFill>
                  <a:srgbClr val="C00000"/>
                </a:solidFill>
              </a:rPr>
              <a:t>P/O </a:t>
            </a:r>
            <a:r>
              <a:rPr lang="es-ES" sz="2400" b="1" dirty="0">
                <a:solidFill>
                  <a:srgbClr val="C00000"/>
                </a:solidFill>
              </a:rPr>
              <a:t>= </a:t>
            </a:r>
            <a:r>
              <a:rPr lang="es-ES" sz="2400" b="1" dirty="0" smtClean="0">
                <a:solidFill>
                  <a:srgbClr val="C00000"/>
                </a:solidFill>
              </a:rPr>
              <a:t>3/1                  (2,5/1)</a:t>
            </a:r>
            <a:endParaRPr lang="es-ES" dirty="0">
              <a:solidFill>
                <a:srgbClr val="C00000"/>
              </a:solidFill>
            </a:endParaRPr>
          </a:p>
        </p:txBody>
      </p:sp>
      <p:sp>
        <p:nvSpPr>
          <p:cNvPr id="46095" name="Text Box 20"/>
          <p:cNvSpPr txBox="1">
            <a:spLocks noChangeArrowheads="1"/>
          </p:cNvSpPr>
          <p:nvPr/>
        </p:nvSpPr>
        <p:spPr bwMode="auto">
          <a:xfrm>
            <a:off x="1979613" y="3727459"/>
            <a:ext cx="576262" cy="369332"/>
          </a:xfrm>
          <a:prstGeom prst="rect">
            <a:avLst/>
          </a:prstGeom>
          <a:noFill/>
          <a:ln w="9525">
            <a:noFill/>
            <a:miter lim="800000"/>
            <a:headEnd/>
            <a:tailEnd/>
          </a:ln>
        </p:spPr>
        <p:txBody>
          <a:bodyPr>
            <a:spAutoFit/>
          </a:bodyPr>
          <a:lstStyle/>
          <a:p>
            <a:r>
              <a:rPr lang="es-ES" b="1" dirty="0">
                <a:solidFill>
                  <a:srgbClr val="F42B0A"/>
                </a:solidFill>
              </a:rPr>
              <a:t>e</a:t>
            </a:r>
            <a:r>
              <a:rPr lang="es-ES" b="1" baseline="30000" dirty="0">
                <a:solidFill>
                  <a:srgbClr val="F42B0A"/>
                </a:solidFill>
              </a:rPr>
              <a:t>- </a:t>
            </a:r>
            <a:r>
              <a:rPr lang="es-ES" b="1" dirty="0" smtClean="0">
                <a:solidFill>
                  <a:srgbClr val="F42B0A"/>
                </a:solidFill>
              </a:rPr>
              <a:t>e</a:t>
            </a:r>
            <a:r>
              <a:rPr lang="es-ES" b="1" baseline="30000" dirty="0" smtClean="0">
                <a:solidFill>
                  <a:srgbClr val="F42B0A"/>
                </a:solidFill>
              </a:rPr>
              <a:t>-</a:t>
            </a:r>
            <a:endParaRPr lang="es-ES" dirty="0"/>
          </a:p>
        </p:txBody>
      </p:sp>
      <p:sp>
        <p:nvSpPr>
          <p:cNvPr id="38" name="37 CuadroTexto"/>
          <p:cNvSpPr txBox="1"/>
          <p:nvPr/>
        </p:nvSpPr>
        <p:spPr>
          <a:xfrm>
            <a:off x="1500166" y="1571612"/>
            <a:ext cx="5929828" cy="707886"/>
          </a:xfrm>
          <a:prstGeom prst="rect">
            <a:avLst/>
          </a:prstGeom>
          <a:noFill/>
        </p:spPr>
        <p:txBody>
          <a:bodyPr wrap="none" rtlCol="0">
            <a:spAutoFit/>
          </a:bodyPr>
          <a:lstStyle/>
          <a:p>
            <a:r>
              <a:rPr lang="es-ES_tradnl" sz="2000" b="1" dirty="0" smtClean="0">
                <a:solidFill>
                  <a:srgbClr val="5A0EE2"/>
                </a:solidFill>
                <a:latin typeface="Arial" pitchFamily="34" charset="0"/>
                <a:cs typeface="Arial" pitchFamily="34" charset="0"/>
              </a:rPr>
              <a:t>Experimento: Mitocondrias + Sustrato oxidable</a:t>
            </a:r>
          </a:p>
          <a:p>
            <a:r>
              <a:rPr lang="es-ES_tradnl" sz="2000" b="1" dirty="0" smtClean="0">
                <a:solidFill>
                  <a:srgbClr val="5A0EE2"/>
                </a:solidFill>
                <a:latin typeface="Arial" pitchFamily="34" charset="0"/>
                <a:cs typeface="Arial" pitchFamily="34" charset="0"/>
              </a:rPr>
              <a:t>		Consumo de Pi y O2  </a:t>
            </a:r>
            <a:endParaRPr lang="es-AR" sz="2000" b="1" dirty="0">
              <a:solidFill>
                <a:srgbClr val="5A0EE2"/>
              </a:solidFill>
              <a:latin typeface="Arial" pitchFamily="34" charset="0"/>
              <a:cs typeface="Arial" pitchFamily="34" charset="0"/>
            </a:endParaRPr>
          </a:p>
        </p:txBody>
      </p:sp>
      <p:sp>
        <p:nvSpPr>
          <p:cNvPr id="39" name="38 CuadroTexto"/>
          <p:cNvSpPr txBox="1"/>
          <p:nvPr/>
        </p:nvSpPr>
        <p:spPr>
          <a:xfrm>
            <a:off x="3373729" y="5729133"/>
            <a:ext cx="3484287" cy="1200329"/>
          </a:xfrm>
          <a:prstGeom prst="rect">
            <a:avLst/>
          </a:prstGeom>
          <a:noFill/>
          <a:ln w="38100">
            <a:solidFill>
              <a:srgbClr val="C00000"/>
            </a:solidFill>
          </a:ln>
        </p:spPr>
        <p:txBody>
          <a:bodyPr wrap="none" rtlCol="0">
            <a:spAutoFit/>
          </a:bodyPr>
          <a:lstStyle/>
          <a:p>
            <a:pPr algn="ctr"/>
            <a:r>
              <a:rPr lang="es-ES_tradnl" sz="2400" b="1" dirty="0" smtClean="0">
                <a:solidFill>
                  <a:srgbClr val="C00000"/>
                </a:solidFill>
              </a:rPr>
              <a:t>P/O: Relación entre</a:t>
            </a:r>
          </a:p>
          <a:p>
            <a:pPr algn="ctr"/>
            <a:r>
              <a:rPr lang="es-ES_tradnl" sz="2400" b="1" dirty="0" smtClean="0">
                <a:solidFill>
                  <a:srgbClr val="C00000"/>
                </a:solidFill>
              </a:rPr>
              <a:t>moléculas de P y </a:t>
            </a:r>
          </a:p>
          <a:p>
            <a:pPr algn="ctr"/>
            <a:r>
              <a:rPr lang="es-ES_tradnl" sz="2400" b="1" dirty="0" smtClean="0">
                <a:solidFill>
                  <a:srgbClr val="C00000"/>
                </a:solidFill>
              </a:rPr>
              <a:t>átomos de O</a:t>
            </a:r>
            <a:r>
              <a:rPr lang="es-ES_tradnl" sz="2400" b="1" baseline="-25000" dirty="0" smtClean="0">
                <a:solidFill>
                  <a:srgbClr val="C00000"/>
                </a:solidFill>
              </a:rPr>
              <a:t>2 </a:t>
            </a:r>
            <a:r>
              <a:rPr lang="es-ES_tradnl" sz="2400" b="1" dirty="0" smtClean="0">
                <a:solidFill>
                  <a:srgbClr val="C00000"/>
                </a:solidFill>
              </a:rPr>
              <a:t>consumidos</a:t>
            </a:r>
            <a:endParaRPr lang="es-AR" sz="2400" b="1" dirty="0">
              <a:solidFill>
                <a:srgbClr val="C00000"/>
              </a:solidFill>
            </a:endParaRPr>
          </a:p>
        </p:txBody>
      </p:sp>
      <p:sp>
        <p:nvSpPr>
          <p:cNvPr id="42" name="Rectangle 4"/>
          <p:cNvSpPr>
            <a:spLocks noChangeArrowheads="1"/>
          </p:cNvSpPr>
          <p:nvPr/>
        </p:nvSpPr>
        <p:spPr bwMode="auto">
          <a:xfrm>
            <a:off x="5000628" y="2424110"/>
            <a:ext cx="3571900" cy="1147766"/>
          </a:xfrm>
          <a:prstGeom prst="rect">
            <a:avLst/>
          </a:prstGeom>
          <a:solidFill>
            <a:schemeClr val="bg1"/>
          </a:solidFill>
          <a:ln w="9525">
            <a:solidFill>
              <a:schemeClr val="accent2"/>
            </a:solidFill>
            <a:miter lim="800000"/>
            <a:headEnd/>
            <a:tailEnd/>
          </a:ln>
        </p:spPr>
        <p:txBody>
          <a:bodyPr/>
          <a:lstStyle/>
          <a:p>
            <a:pPr algn="ctr">
              <a:lnSpc>
                <a:spcPct val="80000"/>
              </a:lnSpc>
            </a:pPr>
            <a:r>
              <a:rPr lang="es-ES" sz="2000" b="1" dirty="0" smtClean="0">
                <a:latin typeface="Arial" pitchFamily="34" charset="0"/>
                <a:cs typeface="Arial" pitchFamily="34" charset="0"/>
              </a:rPr>
              <a:t>Sustrato  oxidable  +   </a:t>
            </a:r>
          </a:p>
          <a:p>
            <a:pPr algn="ctr">
              <a:lnSpc>
                <a:spcPct val="80000"/>
              </a:lnSpc>
            </a:pPr>
            <a:r>
              <a:rPr lang="es-ES" sz="2000" b="1" dirty="0" smtClean="0">
                <a:latin typeface="Arial" pitchFamily="34" charset="0"/>
                <a:cs typeface="Arial" pitchFamily="34" charset="0"/>
              </a:rPr>
              <a:t>Deshidrogenasa FAD </a:t>
            </a:r>
            <a:r>
              <a:rPr lang="es-ES" sz="2000" b="1" dirty="0" err="1" smtClean="0">
                <a:latin typeface="Arial" pitchFamily="34" charset="0"/>
                <a:cs typeface="Arial" pitchFamily="34" charset="0"/>
              </a:rPr>
              <a:t>dep</a:t>
            </a:r>
            <a:r>
              <a:rPr lang="es-ES" sz="2000" b="1" dirty="0" smtClean="0">
                <a:latin typeface="Arial" pitchFamily="34" charset="0"/>
                <a:cs typeface="Arial" pitchFamily="34" charset="0"/>
              </a:rPr>
              <a:t>. </a:t>
            </a:r>
          </a:p>
          <a:p>
            <a:pPr>
              <a:lnSpc>
                <a:spcPct val="80000"/>
              </a:lnSpc>
            </a:pPr>
            <a:r>
              <a:rPr lang="es-ES" sz="2000" b="1" dirty="0" smtClean="0">
                <a:latin typeface="Arial" pitchFamily="34" charset="0"/>
                <a:cs typeface="Arial" pitchFamily="34" charset="0"/>
              </a:rPr>
              <a:t>	</a:t>
            </a:r>
          </a:p>
          <a:p>
            <a:pPr>
              <a:lnSpc>
                <a:spcPct val="80000"/>
              </a:lnSpc>
            </a:pPr>
            <a:r>
              <a:rPr lang="es-ES" sz="2000" b="1" dirty="0" smtClean="0">
                <a:latin typeface="Arial" pitchFamily="34" charset="0"/>
                <a:cs typeface="Arial" pitchFamily="34" charset="0"/>
              </a:rPr>
              <a:t>                FADH2</a:t>
            </a:r>
          </a:p>
          <a:p>
            <a:pPr marL="342900" indent="-342900">
              <a:spcBef>
                <a:spcPct val="20000"/>
              </a:spcBef>
            </a:pPr>
            <a:r>
              <a:rPr lang="es-ES" sz="2800" baseline="30000" dirty="0"/>
              <a:t>	</a:t>
            </a:r>
          </a:p>
          <a:p>
            <a:pPr marL="342900" indent="-342900">
              <a:spcBef>
                <a:spcPct val="20000"/>
              </a:spcBef>
            </a:pPr>
            <a:endParaRPr lang="es-ES" sz="2800" baseline="30000" dirty="0"/>
          </a:p>
          <a:p>
            <a:pPr marL="342900" indent="-342900">
              <a:spcBef>
                <a:spcPct val="20000"/>
              </a:spcBef>
            </a:pPr>
            <a:endParaRPr lang="es-ES" sz="2800" dirty="0"/>
          </a:p>
        </p:txBody>
      </p:sp>
      <p:sp>
        <p:nvSpPr>
          <p:cNvPr id="45" name="Line 4"/>
          <p:cNvSpPr>
            <a:spLocks noChangeShapeType="1"/>
          </p:cNvSpPr>
          <p:nvPr/>
        </p:nvSpPr>
        <p:spPr bwMode="auto">
          <a:xfrm>
            <a:off x="6643702" y="3571876"/>
            <a:ext cx="0" cy="1079500"/>
          </a:xfrm>
          <a:prstGeom prst="line">
            <a:avLst/>
          </a:prstGeom>
          <a:noFill/>
          <a:ln w="44450">
            <a:solidFill>
              <a:schemeClr val="tx1"/>
            </a:solidFill>
            <a:round/>
            <a:headEnd/>
            <a:tailEnd type="triangle" w="med" len="med"/>
          </a:ln>
        </p:spPr>
        <p:txBody>
          <a:bodyPr/>
          <a:lstStyle/>
          <a:p>
            <a:endParaRPr lang="es-ES"/>
          </a:p>
        </p:txBody>
      </p:sp>
      <p:sp>
        <p:nvSpPr>
          <p:cNvPr id="46" name="Text Box 20"/>
          <p:cNvSpPr txBox="1">
            <a:spLocks noChangeArrowheads="1"/>
          </p:cNvSpPr>
          <p:nvPr/>
        </p:nvSpPr>
        <p:spPr bwMode="auto">
          <a:xfrm>
            <a:off x="6929454" y="3786190"/>
            <a:ext cx="576262" cy="369332"/>
          </a:xfrm>
          <a:prstGeom prst="rect">
            <a:avLst/>
          </a:prstGeom>
          <a:noFill/>
          <a:ln w="9525">
            <a:noFill/>
            <a:miter lim="800000"/>
            <a:headEnd/>
            <a:tailEnd/>
          </a:ln>
        </p:spPr>
        <p:txBody>
          <a:bodyPr>
            <a:spAutoFit/>
          </a:bodyPr>
          <a:lstStyle/>
          <a:p>
            <a:r>
              <a:rPr lang="es-ES" b="1" dirty="0">
                <a:solidFill>
                  <a:srgbClr val="F42B0A"/>
                </a:solidFill>
              </a:rPr>
              <a:t>e</a:t>
            </a:r>
            <a:r>
              <a:rPr lang="es-ES" b="1" baseline="30000" dirty="0">
                <a:solidFill>
                  <a:srgbClr val="F42B0A"/>
                </a:solidFill>
              </a:rPr>
              <a:t>- </a:t>
            </a:r>
            <a:r>
              <a:rPr lang="es-ES" b="1" dirty="0">
                <a:solidFill>
                  <a:srgbClr val="F42B0A"/>
                </a:solidFill>
              </a:rPr>
              <a:t>e</a:t>
            </a:r>
            <a:r>
              <a:rPr lang="es-ES" b="1" baseline="30000" dirty="0">
                <a:solidFill>
                  <a:srgbClr val="F42B0A"/>
                </a:solidFill>
              </a:rPr>
              <a:t>-</a:t>
            </a:r>
            <a:r>
              <a:rPr lang="es-ES" b="1" dirty="0">
                <a:solidFill>
                  <a:srgbClr val="F42B0A"/>
                </a:solidFill>
              </a:rPr>
              <a:t> </a:t>
            </a:r>
            <a:endParaRPr lang="es-ES" dirty="0"/>
          </a:p>
        </p:txBody>
      </p:sp>
      <p:sp>
        <p:nvSpPr>
          <p:cNvPr id="47" name="Text Box 6"/>
          <p:cNvSpPr txBox="1">
            <a:spLocks noChangeArrowheads="1"/>
          </p:cNvSpPr>
          <p:nvPr/>
        </p:nvSpPr>
        <p:spPr bwMode="auto">
          <a:xfrm>
            <a:off x="5989658" y="4643446"/>
            <a:ext cx="1511300" cy="830997"/>
          </a:xfrm>
          <a:prstGeom prst="rect">
            <a:avLst/>
          </a:prstGeom>
          <a:solidFill>
            <a:schemeClr val="bg1"/>
          </a:solidFill>
          <a:ln w="9525">
            <a:solidFill>
              <a:schemeClr val="accent2"/>
            </a:solidFill>
            <a:miter lim="800000"/>
            <a:headEnd/>
            <a:tailEnd/>
          </a:ln>
        </p:spPr>
        <p:txBody>
          <a:bodyPr>
            <a:spAutoFit/>
          </a:bodyPr>
          <a:lstStyle/>
          <a:p>
            <a:pPr algn="ctr"/>
            <a:r>
              <a:rPr lang="es-ES" sz="2400" b="1" dirty="0">
                <a:solidFill>
                  <a:srgbClr val="C00000"/>
                </a:solidFill>
              </a:rPr>
              <a:t>P/O = </a:t>
            </a:r>
            <a:r>
              <a:rPr lang="es-ES" sz="2400" b="1" dirty="0" smtClean="0">
                <a:solidFill>
                  <a:srgbClr val="C00000"/>
                </a:solidFill>
              </a:rPr>
              <a:t>2 /1</a:t>
            </a:r>
          </a:p>
          <a:p>
            <a:pPr algn="ctr"/>
            <a:r>
              <a:rPr lang="es-ES" sz="2400" b="1" dirty="0" smtClean="0">
                <a:solidFill>
                  <a:srgbClr val="C00000"/>
                </a:solidFill>
              </a:rPr>
              <a:t>(1,5/1)</a:t>
            </a:r>
            <a:endParaRPr lang="es-ES" dirty="0">
              <a:solidFill>
                <a:srgbClr val="C00000"/>
              </a:solidFill>
            </a:endParaRPr>
          </a:p>
        </p:txBody>
      </p:sp>
      <p:sp>
        <p:nvSpPr>
          <p:cNvPr id="48" name="47 CuadroTexto"/>
          <p:cNvSpPr txBox="1"/>
          <p:nvPr/>
        </p:nvSpPr>
        <p:spPr>
          <a:xfrm>
            <a:off x="285720" y="2214554"/>
            <a:ext cx="4429156" cy="3416320"/>
          </a:xfrm>
          <a:prstGeom prst="rect">
            <a:avLst/>
          </a:prstGeom>
          <a:solidFill>
            <a:schemeClr val="bg1"/>
          </a:solidFill>
        </p:spPr>
        <p:txBody>
          <a:bodyPr wrap="square" rtlCol="0">
            <a:spAutoFit/>
          </a:bodyPr>
          <a:lstStyle/>
          <a:p>
            <a:r>
              <a:rPr lang="es-ES_tradnl" dirty="0" smtClean="0"/>
              <a:t>                                                   </a:t>
            </a:r>
          </a:p>
          <a:p>
            <a:endParaRPr lang="es-ES_tradnl" dirty="0"/>
          </a:p>
          <a:p>
            <a:endParaRPr lang="es-ES_tradnl" dirty="0" smtClean="0"/>
          </a:p>
          <a:p>
            <a:endParaRPr lang="es-ES_tradnl" dirty="0"/>
          </a:p>
          <a:p>
            <a:endParaRPr lang="es-ES_tradnl" dirty="0" smtClean="0"/>
          </a:p>
          <a:p>
            <a:endParaRPr lang="es-ES_tradnl" dirty="0"/>
          </a:p>
          <a:p>
            <a:endParaRPr lang="es-ES_tradnl" dirty="0" smtClean="0"/>
          </a:p>
          <a:p>
            <a:endParaRPr lang="es-ES_tradnl" dirty="0"/>
          </a:p>
          <a:p>
            <a:r>
              <a:rPr lang="es-ES_tradnl" dirty="0" smtClean="0"/>
              <a:t> </a:t>
            </a:r>
          </a:p>
          <a:p>
            <a:endParaRPr lang="es-ES_tradnl" dirty="0"/>
          </a:p>
          <a:p>
            <a:endParaRPr lang="es-ES_tradnl" dirty="0" smtClean="0"/>
          </a:p>
          <a:p>
            <a:r>
              <a:rPr lang="es-ES_tradnl" dirty="0" smtClean="0"/>
              <a:t>                                                         </a:t>
            </a:r>
          </a:p>
        </p:txBody>
      </p:sp>
      <p:sp>
        <p:nvSpPr>
          <p:cNvPr id="49" name="48 CuadroTexto"/>
          <p:cNvSpPr txBox="1"/>
          <p:nvPr/>
        </p:nvSpPr>
        <p:spPr>
          <a:xfrm>
            <a:off x="4796159" y="2428868"/>
            <a:ext cx="3919245" cy="3139321"/>
          </a:xfrm>
          <a:prstGeom prst="rect">
            <a:avLst/>
          </a:prstGeom>
          <a:solidFill>
            <a:schemeClr val="bg1"/>
          </a:solidFill>
        </p:spPr>
        <p:txBody>
          <a:bodyPr wrap="square" rtlCol="0">
            <a:spAutoFit/>
          </a:bodyPr>
          <a:lstStyle/>
          <a:p>
            <a:r>
              <a:rPr lang="es-ES_tradnl" dirty="0" smtClean="0"/>
              <a:t>                                                                            </a:t>
            </a:r>
          </a:p>
          <a:p>
            <a:endParaRPr lang="es-ES_tradnl" dirty="0"/>
          </a:p>
          <a:p>
            <a:endParaRPr lang="es-ES_tradnl" dirty="0" smtClean="0"/>
          </a:p>
          <a:p>
            <a:endParaRPr lang="es-ES_tradnl" dirty="0"/>
          </a:p>
          <a:p>
            <a:endParaRPr lang="es-ES_tradnl" dirty="0" smtClean="0"/>
          </a:p>
          <a:p>
            <a:endParaRPr lang="es-ES_tradnl" dirty="0"/>
          </a:p>
          <a:p>
            <a:endParaRPr lang="es-ES_tradnl" dirty="0" smtClean="0"/>
          </a:p>
          <a:p>
            <a:endParaRPr lang="es-ES_tradnl" dirty="0"/>
          </a:p>
          <a:p>
            <a:endParaRPr lang="es-ES_tradnl" dirty="0" smtClean="0"/>
          </a:p>
          <a:p>
            <a:endParaRPr lang="es-ES_tradnl" dirty="0"/>
          </a:p>
          <a:p>
            <a:endParaRPr lang="es-ES_trad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grpId="0" nodeType="clickEffect">
                                  <p:stCondLst>
                                    <p:cond delay="0"/>
                                  </p:stCondLst>
                                  <p:childTnLst>
                                    <p:animEffect transition="out" filter="box(in)">
                                      <p:cBhvr>
                                        <p:cTn id="6" dur="500"/>
                                        <p:tgtEl>
                                          <p:spTgt spid="48"/>
                                        </p:tgtEl>
                                      </p:cBhvr>
                                    </p:animEffect>
                                    <p:set>
                                      <p:cBhvr>
                                        <p:cTn id="7" dur="1" fill="hold">
                                          <p:stCondLst>
                                            <p:cond delay="499"/>
                                          </p:stCondLst>
                                        </p:cTn>
                                        <p:tgtEl>
                                          <p:spTgt spid="4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 presetClass="exit" presetSubtype="16" fill="hold" grpId="0" nodeType="clickEffect">
                                  <p:stCondLst>
                                    <p:cond delay="0"/>
                                  </p:stCondLst>
                                  <p:childTnLst>
                                    <p:animEffect transition="out" filter="box(in)">
                                      <p:cBhvr>
                                        <p:cTn id="11" dur="500"/>
                                        <p:tgtEl>
                                          <p:spTgt spid="49"/>
                                        </p:tgtEl>
                                      </p:cBhvr>
                                    </p:animEffect>
                                    <p:set>
                                      <p:cBhvr>
                                        <p:cTn id="12" dur="1" fill="hold">
                                          <p:stCondLst>
                                            <p:cond delay="499"/>
                                          </p:stCondLst>
                                        </p:cTn>
                                        <p:tgtEl>
                                          <p:spTgt spid="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a:srcRect/>
          <a:stretch>
            <a:fillRect/>
          </a:stretch>
        </p:blipFill>
        <p:spPr bwMode="auto">
          <a:xfrm>
            <a:off x="752475" y="604838"/>
            <a:ext cx="7639050" cy="5648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333375"/>
            <a:ext cx="9144000" cy="5078313"/>
          </a:xfrm>
          <a:prstGeom prst="rect">
            <a:avLst/>
          </a:prstGeom>
          <a:solidFill>
            <a:schemeClr val="bg1"/>
          </a:solidFill>
        </p:spPr>
        <p:txBody>
          <a:bodyPr>
            <a:spAutoFit/>
          </a:bodyPr>
          <a:lstStyle/>
          <a:p>
            <a:pPr marL="285750" indent="-285750" fontAlgn="auto">
              <a:spcBef>
                <a:spcPts val="0"/>
              </a:spcBef>
              <a:spcAft>
                <a:spcPts val="0"/>
              </a:spcAft>
              <a:buFont typeface="Arial" pitchFamily="34" charset="0"/>
              <a:buChar char="•"/>
              <a:defRPr/>
            </a:pPr>
            <a:r>
              <a:rPr lang="es-MX" sz="2000" b="1" dirty="0">
                <a:solidFill>
                  <a:prstClr val="black"/>
                </a:solidFill>
                <a:latin typeface="Comic Sans MS" pitchFamily="66" charset="0"/>
              </a:rPr>
              <a:t>El control de la fosforilación oxidativa permite a la célula producir solo la cantidad de ATP que se requiere para el mantenimiento de sus actividades</a:t>
            </a:r>
            <a:r>
              <a:rPr lang="es-MX" sz="2000" b="1" dirty="0" smtClean="0">
                <a:solidFill>
                  <a:prstClr val="black"/>
                </a:solidFill>
                <a:latin typeface="Comic Sans MS" pitchFamily="66" charset="0"/>
              </a:rPr>
              <a:t>.</a:t>
            </a:r>
          </a:p>
          <a:p>
            <a:pPr marL="285750" indent="-285750" fontAlgn="auto">
              <a:spcBef>
                <a:spcPts val="0"/>
              </a:spcBef>
              <a:spcAft>
                <a:spcPts val="0"/>
              </a:spcAft>
              <a:defRPr/>
            </a:pPr>
            <a:endParaRPr lang="es-MX" sz="2000" b="1" dirty="0">
              <a:solidFill>
                <a:prstClr val="black"/>
              </a:solidFill>
              <a:latin typeface="Comic Sans MS" pitchFamily="66" charset="0"/>
            </a:endParaRPr>
          </a:p>
          <a:p>
            <a:pPr marL="285750" indent="-285750" fontAlgn="auto">
              <a:spcBef>
                <a:spcPts val="0"/>
              </a:spcBef>
              <a:spcAft>
                <a:spcPts val="0"/>
              </a:spcAft>
              <a:buFont typeface="Arial" pitchFamily="34" charset="0"/>
              <a:buChar char="•"/>
              <a:defRPr/>
            </a:pPr>
            <a:r>
              <a:rPr lang="es-MX" sz="2000" b="1" dirty="0">
                <a:solidFill>
                  <a:prstClr val="black"/>
                </a:solidFill>
                <a:latin typeface="Comic Sans MS" pitchFamily="66" charset="0"/>
              </a:rPr>
              <a:t>El cociente máximo medido para la oxidación de NADH es 2,5 y para FADH</a:t>
            </a:r>
            <a:r>
              <a:rPr lang="es-MX" sz="2000" b="1" baseline="-25000" dirty="0">
                <a:solidFill>
                  <a:prstClr val="black"/>
                </a:solidFill>
                <a:latin typeface="Comic Sans MS" pitchFamily="66" charset="0"/>
              </a:rPr>
              <a:t>2</a:t>
            </a:r>
            <a:r>
              <a:rPr lang="es-MX" sz="2000" b="1" dirty="0">
                <a:solidFill>
                  <a:prstClr val="black"/>
                </a:solidFill>
                <a:latin typeface="Comic Sans MS" pitchFamily="66" charset="0"/>
              </a:rPr>
              <a:t> es 1,5, para mayor practicidad se consideran 3 ATP y 2 ATP, respectivamente.</a:t>
            </a:r>
          </a:p>
          <a:p>
            <a:pPr fontAlgn="auto">
              <a:spcBef>
                <a:spcPts val="0"/>
              </a:spcBef>
              <a:spcAft>
                <a:spcPts val="0"/>
              </a:spcAft>
              <a:defRPr/>
            </a:pPr>
            <a:endParaRPr lang="es-MX" sz="2000" b="1" dirty="0">
              <a:solidFill>
                <a:prstClr val="black"/>
              </a:solidFill>
              <a:latin typeface="Comic Sans MS" pitchFamily="66" charset="0"/>
            </a:endParaRPr>
          </a:p>
          <a:p>
            <a:pPr algn="ctr" fontAlgn="auto">
              <a:spcBef>
                <a:spcPts val="0"/>
              </a:spcBef>
              <a:spcAft>
                <a:spcPts val="0"/>
              </a:spcAft>
              <a:defRPr/>
            </a:pPr>
            <a:r>
              <a:rPr lang="es-MX" sz="2800" b="1" u="sng" dirty="0">
                <a:solidFill>
                  <a:srgbClr val="C00000"/>
                </a:solidFill>
                <a:latin typeface="Arial" pitchFamily="34" charset="0"/>
                <a:cs typeface="Arial" pitchFamily="34" charset="0"/>
              </a:rPr>
              <a:t>Control respiratorio por el </a:t>
            </a:r>
            <a:r>
              <a:rPr lang="es-MX" sz="2800" b="1" u="sng" dirty="0" smtClean="0">
                <a:solidFill>
                  <a:srgbClr val="C00000"/>
                </a:solidFill>
                <a:latin typeface="Arial" pitchFamily="34" charset="0"/>
                <a:cs typeface="Arial" pitchFamily="34" charset="0"/>
              </a:rPr>
              <a:t>aceptor</a:t>
            </a:r>
            <a:endParaRPr lang="es-MX" sz="2800" b="1" dirty="0">
              <a:solidFill>
                <a:srgbClr val="C00000"/>
              </a:solidFill>
              <a:latin typeface="Arial" pitchFamily="34" charset="0"/>
              <a:cs typeface="Arial" pitchFamily="34" charset="0"/>
            </a:endParaRPr>
          </a:p>
          <a:p>
            <a:pPr fontAlgn="auto">
              <a:spcBef>
                <a:spcPts val="0"/>
              </a:spcBef>
              <a:spcAft>
                <a:spcPts val="0"/>
              </a:spcAft>
              <a:defRPr/>
            </a:pPr>
            <a:endParaRPr lang="es-MX" sz="2000" b="1" dirty="0">
              <a:solidFill>
                <a:prstClr val="black"/>
              </a:solidFill>
              <a:latin typeface="Arial" pitchFamily="34" charset="0"/>
              <a:cs typeface="Arial" pitchFamily="34" charset="0"/>
            </a:endParaRPr>
          </a:p>
          <a:p>
            <a:pPr marL="285750" indent="-285750" fontAlgn="auto">
              <a:spcBef>
                <a:spcPts val="0"/>
              </a:spcBef>
              <a:spcAft>
                <a:spcPts val="0"/>
              </a:spcAft>
              <a:buFont typeface="Arial" pitchFamily="34" charset="0"/>
              <a:buChar char="•"/>
              <a:defRPr/>
            </a:pPr>
            <a:r>
              <a:rPr lang="es-MX" sz="2400" b="1" dirty="0">
                <a:solidFill>
                  <a:srgbClr val="C00000"/>
                </a:solidFill>
                <a:latin typeface="Arial" pitchFamily="34" charset="0"/>
                <a:cs typeface="Arial" pitchFamily="34" charset="0"/>
              </a:rPr>
              <a:t>Las mitocondrias solo pueden oxidar al NADH y al FADH cuando hay una concentración suficiente de ADP  y Pi.</a:t>
            </a:r>
          </a:p>
          <a:p>
            <a:pPr fontAlgn="auto">
              <a:spcBef>
                <a:spcPts val="0"/>
              </a:spcBef>
              <a:spcAft>
                <a:spcPts val="0"/>
              </a:spcAft>
              <a:defRPr/>
            </a:pPr>
            <a:endParaRPr lang="es-MX" sz="2000" b="1" dirty="0">
              <a:solidFill>
                <a:prstClr val="black"/>
              </a:solidFill>
              <a:latin typeface="Arial" pitchFamily="34" charset="0"/>
              <a:cs typeface="Arial" pitchFamily="34" charset="0"/>
            </a:endParaRPr>
          </a:p>
          <a:p>
            <a:pPr marL="285750" indent="-285750" fontAlgn="auto">
              <a:spcBef>
                <a:spcPts val="0"/>
              </a:spcBef>
              <a:spcAft>
                <a:spcPts val="0"/>
              </a:spcAft>
              <a:buFont typeface="Arial" pitchFamily="34" charset="0"/>
              <a:buChar char="•"/>
              <a:defRPr/>
            </a:pPr>
            <a:r>
              <a:rPr lang="es-MX" sz="2400" b="1" dirty="0">
                <a:solidFill>
                  <a:srgbClr val="C00000"/>
                </a:solidFill>
                <a:latin typeface="Arial" pitchFamily="34" charset="0"/>
                <a:cs typeface="Arial" pitchFamily="34" charset="0"/>
              </a:rPr>
              <a:t>Cuando todo el ADP se transformó en ATP, disminuye el consumo de oxígeno y aumenta cuando se suministra ADP.</a:t>
            </a:r>
            <a:endParaRPr lang="es-AR" sz="2400" b="1" dirty="0">
              <a:solidFill>
                <a:srgbClr val="C0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68313" y="260350"/>
            <a:ext cx="8229600" cy="1143000"/>
          </a:xfrm>
          <a:gradFill rotWithShape="1">
            <a:gsLst>
              <a:gs pos="0">
                <a:srgbClr val="716E02"/>
              </a:gs>
              <a:gs pos="50000">
                <a:srgbClr val="F4EE04"/>
              </a:gs>
              <a:gs pos="100000">
                <a:srgbClr val="716E02"/>
              </a:gs>
            </a:gsLst>
            <a:lin ang="5400000" scaled="1"/>
          </a:gradFill>
          <a:ln>
            <a:solidFill>
              <a:schemeClr val="tx1"/>
            </a:solidFill>
          </a:ln>
        </p:spPr>
        <p:txBody>
          <a:bodyPr/>
          <a:lstStyle/>
          <a:p>
            <a:pPr eaLnBrk="1" hangingPunct="1"/>
            <a:r>
              <a:rPr lang="es-ES" sz="3200" b="1" smtClean="0"/>
              <a:t>INHIBIDORES</a:t>
            </a:r>
          </a:p>
        </p:txBody>
      </p:sp>
      <p:sp>
        <p:nvSpPr>
          <p:cNvPr id="51203" name="Rectangle 3"/>
          <p:cNvSpPr>
            <a:spLocks noGrp="1" noChangeArrowheads="1"/>
          </p:cNvSpPr>
          <p:nvPr>
            <p:ph type="body" idx="1"/>
          </p:nvPr>
        </p:nvSpPr>
        <p:spPr>
          <a:solidFill>
            <a:srgbClr val="F5FA28"/>
          </a:solidFill>
          <a:ln>
            <a:solidFill>
              <a:schemeClr val="tx1"/>
            </a:solidFill>
          </a:ln>
        </p:spPr>
        <p:txBody>
          <a:bodyPr/>
          <a:lstStyle/>
          <a:p>
            <a:pPr eaLnBrk="1" hangingPunct="1">
              <a:lnSpc>
                <a:spcPct val="80000"/>
              </a:lnSpc>
            </a:pPr>
            <a:r>
              <a:rPr lang="es-ES" sz="2800" b="1" dirty="0" smtClean="0">
                <a:solidFill>
                  <a:srgbClr val="0000FF"/>
                </a:solidFill>
              </a:rPr>
              <a:t>Inhibidores del transporte electrónico</a:t>
            </a:r>
          </a:p>
          <a:p>
            <a:pPr eaLnBrk="1" hangingPunct="1">
              <a:lnSpc>
                <a:spcPct val="80000"/>
              </a:lnSpc>
              <a:buFontTx/>
              <a:buNone/>
            </a:pPr>
            <a:r>
              <a:rPr lang="es-ES" sz="2800" dirty="0" smtClean="0"/>
              <a:t>    Inhiben solamente el transporte de e</a:t>
            </a:r>
            <a:r>
              <a:rPr lang="es-ES" sz="2800" baseline="30000" dirty="0" smtClean="0"/>
              <a:t>-</a:t>
            </a:r>
            <a:endParaRPr lang="es-ES" sz="2800" dirty="0" smtClean="0"/>
          </a:p>
          <a:p>
            <a:pPr eaLnBrk="1" hangingPunct="1">
              <a:lnSpc>
                <a:spcPct val="80000"/>
              </a:lnSpc>
            </a:pPr>
            <a:r>
              <a:rPr lang="es-ES" sz="2800" b="1" dirty="0" smtClean="0">
                <a:solidFill>
                  <a:srgbClr val="0000FF"/>
                </a:solidFill>
              </a:rPr>
              <a:t>Inhibidores de la fosforilación</a:t>
            </a:r>
          </a:p>
          <a:p>
            <a:pPr eaLnBrk="1" hangingPunct="1">
              <a:lnSpc>
                <a:spcPct val="80000"/>
              </a:lnSpc>
              <a:buFontTx/>
              <a:buNone/>
            </a:pPr>
            <a:r>
              <a:rPr lang="es-ES" sz="2800" dirty="0" smtClean="0"/>
              <a:t>    Inhiben la síntesis de ATP , indirectamente el transporte de e</a:t>
            </a:r>
            <a:r>
              <a:rPr lang="es-ES" sz="2800" baseline="30000" dirty="0" smtClean="0"/>
              <a:t>-</a:t>
            </a:r>
            <a:endParaRPr lang="es-ES" sz="2800" dirty="0" smtClean="0"/>
          </a:p>
          <a:p>
            <a:pPr eaLnBrk="1" hangingPunct="1">
              <a:lnSpc>
                <a:spcPct val="80000"/>
              </a:lnSpc>
            </a:pPr>
            <a:r>
              <a:rPr lang="es-ES" sz="2800" b="1" dirty="0" smtClean="0">
                <a:solidFill>
                  <a:srgbClr val="0000FF"/>
                </a:solidFill>
              </a:rPr>
              <a:t>Desacoplantes</a:t>
            </a:r>
          </a:p>
          <a:p>
            <a:pPr eaLnBrk="1" hangingPunct="1">
              <a:lnSpc>
                <a:spcPct val="80000"/>
              </a:lnSpc>
              <a:buFontTx/>
              <a:buNone/>
            </a:pPr>
            <a:r>
              <a:rPr lang="es-ES" sz="2800" dirty="0" smtClean="0"/>
              <a:t>    Impiden la síntesis de ATP pero no inhiben el transporte de electrones</a:t>
            </a:r>
          </a:p>
          <a:p>
            <a:pPr eaLnBrk="1" hangingPunct="1">
              <a:lnSpc>
                <a:spcPct val="80000"/>
              </a:lnSpc>
            </a:pPr>
            <a:r>
              <a:rPr lang="es-ES" sz="2800" b="1" dirty="0" smtClean="0">
                <a:solidFill>
                  <a:srgbClr val="0000FF"/>
                </a:solidFill>
              </a:rPr>
              <a:t>Inhibidores de la translocasa</a:t>
            </a:r>
          </a:p>
          <a:p>
            <a:pPr eaLnBrk="1" hangingPunct="1">
              <a:lnSpc>
                <a:spcPct val="80000"/>
              </a:lnSpc>
              <a:buFontTx/>
              <a:buNone/>
            </a:pPr>
            <a:r>
              <a:rPr lang="es-ES" sz="2800" dirty="0" smtClean="0"/>
              <a:t>    Inhiben la entrada de ADP y la salida de ATP desde la mitocondria</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Imagen 2"/>
          <p:cNvPicPr>
            <a:picLocks noChangeAspect="1" noChangeArrowheads="1"/>
          </p:cNvPicPr>
          <p:nvPr/>
        </p:nvPicPr>
        <p:blipFill>
          <a:blip r:embed="rId2"/>
          <a:srcRect/>
          <a:stretch>
            <a:fillRect/>
          </a:stretch>
        </p:blipFill>
        <p:spPr bwMode="auto">
          <a:xfrm>
            <a:off x="323850" y="268288"/>
            <a:ext cx="8280400" cy="6208712"/>
          </a:xfrm>
          <a:prstGeom prst="rect">
            <a:avLst/>
          </a:prstGeom>
          <a:noFill/>
          <a:ln w="9525">
            <a:noFill/>
            <a:miter lim="800000"/>
            <a:headEnd/>
            <a:tailEnd/>
          </a:ln>
          <a:effectLst/>
        </p:spPr>
      </p:pic>
      <p:sp>
        <p:nvSpPr>
          <p:cNvPr id="3" name="2 Rectángulo"/>
          <p:cNvSpPr/>
          <p:nvPr/>
        </p:nvSpPr>
        <p:spPr>
          <a:xfrm>
            <a:off x="684213" y="549275"/>
            <a:ext cx="7559675" cy="1150938"/>
          </a:xfrm>
          <a:prstGeom prst="rect">
            <a:avLst/>
          </a:prstGeom>
          <a:gradFill>
            <a:gsLst>
              <a:gs pos="0">
                <a:srgbClr val="5E9EFF"/>
              </a:gs>
              <a:gs pos="39999">
                <a:srgbClr val="85C2FF"/>
              </a:gs>
              <a:gs pos="70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400" b="1" dirty="0" smtClean="0">
                <a:solidFill>
                  <a:prstClr val="black"/>
                </a:solidFill>
                <a:latin typeface="Arial Rounded MT Bold" pitchFamily="34" charset="0"/>
              </a:rPr>
              <a:t>INHIBIDORES del TRANSPORTE ELECTRÓNICO</a:t>
            </a:r>
            <a:endParaRPr lang="es-AR" sz="2400" b="1" dirty="0">
              <a:solidFill>
                <a:prstClr val="black"/>
              </a:solidFill>
              <a:latin typeface="Arial Rounded MT Bold" pitchFamily="34" charset="0"/>
            </a:endParaRPr>
          </a:p>
        </p:txBody>
      </p:sp>
      <p:sp>
        <p:nvSpPr>
          <p:cNvPr id="52228" name="1 CuadroTexto"/>
          <p:cNvSpPr txBox="1">
            <a:spLocks noChangeArrowheads="1"/>
          </p:cNvSpPr>
          <p:nvPr/>
        </p:nvSpPr>
        <p:spPr bwMode="auto">
          <a:xfrm>
            <a:off x="684213" y="3068638"/>
            <a:ext cx="1190625" cy="368300"/>
          </a:xfrm>
          <a:prstGeom prst="rect">
            <a:avLst/>
          </a:prstGeom>
          <a:noFill/>
          <a:ln w="9525">
            <a:noFill/>
            <a:miter lim="800000"/>
            <a:headEnd/>
            <a:tailEnd/>
          </a:ln>
        </p:spPr>
        <p:txBody>
          <a:bodyPr wrap="none">
            <a:spAutoFit/>
          </a:bodyPr>
          <a:lstStyle/>
          <a:p>
            <a:r>
              <a:rPr lang="es-AR">
                <a:latin typeface="Calibri" pitchFamily="34" charset="0"/>
              </a:rPr>
              <a:t>Complejo I</a:t>
            </a:r>
          </a:p>
        </p:txBody>
      </p:sp>
      <p:sp>
        <p:nvSpPr>
          <p:cNvPr id="52229" name="3 CuadroTexto"/>
          <p:cNvSpPr txBox="1">
            <a:spLocks noChangeArrowheads="1"/>
          </p:cNvSpPr>
          <p:nvPr/>
        </p:nvSpPr>
        <p:spPr bwMode="auto">
          <a:xfrm>
            <a:off x="4067175" y="2668588"/>
            <a:ext cx="1308100" cy="368300"/>
          </a:xfrm>
          <a:prstGeom prst="rect">
            <a:avLst/>
          </a:prstGeom>
          <a:noFill/>
          <a:ln w="9525">
            <a:noFill/>
            <a:miter lim="800000"/>
            <a:headEnd/>
            <a:tailEnd/>
          </a:ln>
        </p:spPr>
        <p:txBody>
          <a:bodyPr wrap="none">
            <a:spAutoFit/>
          </a:bodyPr>
          <a:lstStyle/>
          <a:p>
            <a:r>
              <a:rPr lang="es-AR">
                <a:latin typeface="Calibri" pitchFamily="34" charset="0"/>
              </a:rPr>
              <a:t>Complejo III</a:t>
            </a:r>
          </a:p>
        </p:txBody>
      </p:sp>
      <p:sp>
        <p:nvSpPr>
          <p:cNvPr id="52230" name="4 CuadroTexto"/>
          <p:cNvSpPr txBox="1">
            <a:spLocks noChangeArrowheads="1"/>
          </p:cNvSpPr>
          <p:nvPr/>
        </p:nvSpPr>
        <p:spPr bwMode="auto">
          <a:xfrm>
            <a:off x="6843713" y="3070225"/>
            <a:ext cx="1322387" cy="369888"/>
          </a:xfrm>
          <a:prstGeom prst="rect">
            <a:avLst/>
          </a:prstGeom>
          <a:noFill/>
          <a:ln w="9525">
            <a:noFill/>
            <a:miter lim="800000"/>
            <a:headEnd/>
            <a:tailEnd/>
          </a:ln>
        </p:spPr>
        <p:txBody>
          <a:bodyPr wrap="none">
            <a:spAutoFit/>
          </a:bodyPr>
          <a:lstStyle/>
          <a:p>
            <a:r>
              <a:rPr lang="es-AR">
                <a:latin typeface="Calibri" pitchFamily="34" charset="0"/>
              </a:rPr>
              <a:t>Complejo IV</a:t>
            </a:r>
          </a:p>
        </p:txBody>
      </p:sp>
      <p:sp>
        <p:nvSpPr>
          <p:cNvPr id="52231" name="5 CuadroTexto"/>
          <p:cNvSpPr txBox="1">
            <a:spLocks noChangeArrowheads="1"/>
          </p:cNvSpPr>
          <p:nvPr/>
        </p:nvSpPr>
        <p:spPr bwMode="auto">
          <a:xfrm>
            <a:off x="323850" y="5559425"/>
            <a:ext cx="8280400" cy="923925"/>
          </a:xfrm>
          <a:prstGeom prst="rect">
            <a:avLst/>
          </a:prstGeom>
          <a:noFill/>
          <a:ln w="9525">
            <a:noFill/>
            <a:miter lim="800000"/>
            <a:headEnd/>
            <a:tailEnd/>
          </a:ln>
        </p:spPr>
        <p:txBody>
          <a:bodyPr>
            <a:spAutoFit/>
          </a:bodyPr>
          <a:lstStyle/>
          <a:p>
            <a:r>
              <a:rPr lang="es-AR" dirty="0">
                <a:latin typeface="Berlin Sans FB Demi" pitchFamily="34" charset="0"/>
              </a:rPr>
              <a:t>El uso de inhibidores no solo ha ayudado a deducir la secuencia de la cadena respiratoria, sino que ha permitido conocer mejor el mecanismo de acción de algunos fármacos y venenos. </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785786" y="642918"/>
          <a:ext cx="8143931" cy="6225516"/>
        </p:xfrm>
        <a:graphic>
          <a:graphicData uri="http://schemas.openxmlformats.org/drawingml/2006/table">
            <a:tbl>
              <a:tblPr/>
              <a:tblGrid>
                <a:gridCol w="2279711"/>
                <a:gridCol w="2876251"/>
                <a:gridCol w="2987969"/>
              </a:tblGrid>
              <a:tr h="494344">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Compuesto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Comentario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Modo de Acción</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r>
              <a:tr h="1977378">
                <a:tc>
                  <a:txBody>
                    <a:bodyPr/>
                    <a:lstStyle/>
                    <a:p>
                      <a:pPr marL="179705" algn="ctr">
                        <a:lnSpc>
                          <a:spcPct val="200000"/>
                        </a:lnSpc>
                        <a:spcAft>
                          <a:spcPts val="600"/>
                        </a:spcAft>
                      </a:pPr>
                      <a:r>
                        <a:rPr lang="es-AR" sz="1800" b="1" dirty="0">
                          <a:solidFill>
                            <a:srgbClr val="C00000"/>
                          </a:solidFill>
                          <a:latin typeface="Arial" pitchFamily="34" charset="0"/>
                          <a:ea typeface="Times New Roman"/>
                          <a:cs typeface="Arial" pitchFamily="34" charset="0"/>
                        </a:rPr>
                        <a:t>Rotenona</a:t>
                      </a:r>
                    </a:p>
                    <a:p>
                      <a:pPr marL="179705" algn="ctr">
                        <a:lnSpc>
                          <a:spcPct val="200000"/>
                        </a:lnSpc>
                        <a:spcAft>
                          <a:spcPts val="600"/>
                        </a:spcAft>
                      </a:pPr>
                      <a:r>
                        <a:rPr lang="es-AR" sz="1800" b="1" dirty="0" err="1">
                          <a:solidFill>
                            <a:srgbClr val="C00000"/>
                          </a:solidFill>
                          <a:latin typeface="Arial" pitchFamily="34" charset="0"/>
                          <a:ea typeface="Times New Roman"/>
                          <a:cs typeface="Arial" pitchFamily="34" charset="0"/>
                        </a:rPr>
                        <a:t>Amital</a:t>
                      </a:r>
                      <a:endParaRPr lang="es-AR" sz="1800" b="1" dirty="0">
                        <a:solidFill>
                          <a:srgbClr val="C00000"/>
                        </a:solidFill>
                        <a:latin typeface="Arial" pitchFamily="34" charset="0"/>
                        <a:ea typeface="Times New Roman"/>
                        <a:cs typeface="Arial" pitchFamily="34" charset="0"/>
                      </a:endParaRP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Insecticida</a:t>
                      </a:r>
                    </a:p>
                    <a:p>
                      <a:pPr marL="179705" algn="ctr">
                        <a:lnSpc>
                          <a:spcPct val="200000"/>
                        </a:lnSpc>
                        <a:spcAft>
                          <a:spcPts val="600"/>
                        </a:spcAft>
                      </a:pPr>
                      <a:r>
                        <a:rPr lang="es-AR" sz="1800" b="1" dirty="0">
                          <a:latin typeface="Arial" pitchFamily="34" charset="0"/>
                          <a:ea typeface="Times New Roman"/>
                          <a:cs typeface="Arial" pitchFamily="34" charset="0"/>
                        </a:rPr>
                        <a:t>Barbitúrico: induce el sueño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Impiden la transferencia electrónica desde Fe-S a la </a:t>
                      </a:r>
                      <a:r>
                        <a:rPr lang="es-AR" sz="1800" b="1" dirty="0" err="1">
                          <a:latin typeface="Arial" pitchFamily="34" charset="0"/>
                          <a:ea typeface="Times New Roman"/>
                          <a:cs typeface="Arial" pitchFamily="34" charset="0"/>
                        </a:rPr>
                        <a:t>CoQ</a:t>
                      </a:r>
                      <a:endParaRPr lang="es-AR" sz="1800" b="1" dirty="0">
                        <a:latin typeface="Arial" pitchFamily="34" charset="0"/>
                        <a:ea typeface="Times New Roman"/>
                        <a:cs typeface="Arial" pitchFamily="34" charset="0"/>
                      </a:endParaRP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r>
              <a:tr h="1977378">
                <a:tc>
                  <a:txBody>
                    <a:bodyPr/>
                    <a:lstStyle/>
                    <a:p>
                      <a:pPr marL="179705" algn="ctr">
                        <a:lnSpc>
                          <a:spcPct val="200000"/>
                        </a:lnSpc>
                        <a:spcAft>
                          <a:spcPts val="600"/>
                        </a:spcAft>
                      </a:pPr>
                      <a:r>
                        <a:rPr lang="es-AR" sz="1800" b="1" dirty="0" err="1">
                          <a:solidFill>
                            <a:srgbClr val="C00000"/>
                          </a:solidFill>
                          <a:latin typeface="Arial" pitchFamily="34" charset="0"/>
                          <a:ea typeface="Times New Roman"/>
                          <a:cs typeface="Arial" pitchFamily="34" charset="0"/>
                        </a:rPr>
                        <a:t>Antimicina</a:t>
                      </a:r>
                      <a:r>
                        <a:rPr lang="es-AR" sz="1800" b="1" dirty="0">
                          <a:solidFill>
                            <a:srgbClr val="C00000"/>
                          </a:solidFill>
                          <a:latin typeface="Arial" pitchFamily="34" charset="0"/>
                          <a:ea typeface="Times New Roman"/>
                          <a:cs typeface="Arial" pitchFamily="34" charset="0"/>
                        </a:rPr>
                        <a:t> A</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a:latin typeface="Arial" pitchFamily="34" charset="0"/>
                          <a:ea typeface="Times New Roman"/>
                          <a:cs typeface="Arial" pitchFamily="34" charset="0"/>
                        </a:rPr>
                        <a:t>Antibiótico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Bloquea la transferencia electrónica desde cit. B a cit. c</a:t>
                      </a:r>
                      <a:r>
                        <a:rPr lang="es-AR" sz="1800" b="1" baseline="-25000" dirty="0">
                          <a:latin typeface="Arial" pitchFamily="34" charset="0"/>
                          <a:ea typeface="Times New Roman"/>
                          <a:cs typeface="Arial" pitchFamily="34" charset="0"/>
                        </a:rPr>
                        <a:t>1</a:t>
                      </a:r>
                      <a:endParaRPr lang="es-AR" sz="1800" b="1" dirty="0">
                        <a:latin typeface="Arial" pitchFamily="34" charset="0"/>
                        <a:ea typeface="Times New Roman"/>
                        <a:cs typeface="Arial" pitchFamily="34" charset="0"/>
                      </a:endParaRP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r>
              <a:tr h="1551692">
                <a:tc>
                  <a:txBody>
                    <a:bodyPr/>
                    <a:lstStyle/>
                    <a:p>
                      <a:pPr marL="179705" algn="ctr">
                        <a:lnSpc>
                          <a:spcPct val="200000"/>
                        </a:lnSpc>
                        <a:spcAft>
                          <a:spcPts val="600"/>
                        </a:spcAft>
                      </a:pPr>
                      <a:r>
                        <a:rPr lang="es-AR" sz="1800" b="1" dirty="0">
                          <a:solidFill>
                            <a:srgbClr val="C00000"/>
                          </a:solidFill>
                          <a:latin typeface="Arial" pitchFamily="34" charset="0"/>
                          <a:ea typeface="Times New Roman"/>
                          <a:cs typeface="Arial" pitchFamily="34" charset="0"/>
                        </a:rPr>
                        <a:t>Cianuro</a:t>
                      </a:r>
                    </a:p>
                    <a:p>
                      <a:pPr marL="179705" algn="ctr">
                        <a:lnSpc>
                          <a:spcPct val="200000"/>
                        </a:lnSpc>
                        <a:spcAft>
                          <a:spcPts val="600"/>
                        </a:spcAft>
                      </a:pPr>
                      <a:r>
                        <a:rPr lang="es-AR" sz="1800" b="1" dirty="0">
                          <a:solidFill>
                            <a:srgbClr val="C00000"/>
                          </a:solidFill>
                          <a:latin typeface="Arial" pitchFamily="34" charset="0"/>
                          <a:ea typeface="Times New Roman"/>
                          <a:cs typeface="Arial" pitchFamily="34" charset="0"/>
                        </a:rPr>
                        <a:t>Monóxido de carbono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endParaRPr lang="es-AR" sz="1800" b="1">
                        <a:latin typeface="Arial" pitchFamily="34" charset="0"/>
                        <a:ea typeface="Times New Roman"/>
                        <a:cs typeface="Arial" pitchFamily="34" charset="0"/>
                      </a:endParaRP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Inhiben la </a:t>
                      </a:r>
                      <a:r>
                        <a:rPr lang="es-AR" sz="1800" b="1" dirty="0" err="1">
                          <a:latin typeface="Arial" pitchFamily="34" charset="0"/>
                          <a:ea typeface="Times New Roman"/>
                          <a:cs typeface="Arial" pitchFamily="34" charset="0"/>
                        </a:rPr>
                        <a:t>citocromo</a:t>
                      </a:r>
                      <a:r>
                        <a:rPr lang="es-AR" sz="1800" b="1" dirty="0">
                          <a:latin typeface="Arial" pitchFamily="34" charset="0"/>
                          <a:ea typeface="Times New Roman"/>
                          <a:cs typeface="Arial" pitchFamily="34" charset="0"/>
                        </a:rPr>
                        <a:t> oxidasa</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r>
            </a:tbl>
          </a:graphicData>
        </a:graphic>
      </p:graphicFrame>
      <p:sp>
        <p:nvSpPr>
          <p:cNvPr id="3" name="2 Rectángulo"/>
          <p:cNvSpPr/>
          <p:nvPr/>
        </p:nvSpPr>
        <p:spPr>
          <a:xfrm>
            <a:off x="857224" y="0"/>
            <a:ext cx="8072494" cy="584775"/>
          </a:xfrm>
          <a:prstGeom prst="rect">
            <a:avLst/>
          </a:prstGeom>
          <a:gradFill>
            <a:gsLst>
              <a:gs pos="0">
                <a:srgbClr val="5E9EFF"/>
              </a:gs>
              <a:gs pos="39999">
                <a:srgbClr val="85C2FF"/>
              </a:gs>
              <a:gs pos="70000">
                <a:srgbClr val="C4D6EB"/>
              </a:gs>
              <a:gs pos="100000">
                <a:srgbClr val="FFEBFA"/>
              </a:gs>
            </a:gsLst>
            <a:lin ang="5400000" scaled="0"/>
          </a:gradFill>
        </p:spPr>
        <p:txBody>
          <a:bodyPr wrap="square">
            <a:spAutoFit/>
          </a:bodyPr>
          <a:lstStyle/>
          <a:p>
            <a:pPr algn="ctr"/>
            <a:r>
              <a:rPr lang="es-AR" sz="3200" b="1" dirty="0">
                <a:solidFill>
                  <a:srgbClr val="C00000"/>
                </a:solidFill>
              </a:rPr>
              <a:t>Inhibidores del Transporte Electrónico</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1000100" y="1714488"/>
          <a:ext cx="7286676" cy="3657600"/>
        </p:xfrm>
        <a:graphic>
          <a:graphicData uri="http://schemas.openxmlformats.org/drawingml/2006/table">
            <a:tbl>
              <a:tblPr/>
              <a:tblGrid>
                <a:gridCol w="2353442"/>
                <a:gridCol w="2969614"/>
                <a:gridCol w="1963620"/>
              </a:tblGrid>
              <a:tr h="603608">
                <a:tc>
                  <a:txBody>
                    <a:bodyPr/>
                    <a:lstStyle/>
                    <a:p>
                      <a:pPr marL="179705" algn="ctr">
                        <a:lnSpc>
                          <a:spcPct val="200000"/>
                        </a:lnSpc>
                        <a:spcAft>
                          <a:spcPts val="600"/>
                        </a:spcAft>
                      </a:pPr>
                      <a:r>
                        <a:rPr lang="es-AR" sz="2000" b="1" dirty="0">
                          <a:latin typeface="Arial" pitchFamily="34" charset="0"/>
                          <a:ea typeface="Times New Roman"/>
                          <a:cs typeface="Arial" pitchFamily="34" charset="0"/>
                        </a:rPr>
                        <a:t>Compuesto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2000" b="1" dirty="0">
                          <a:latin typeface="Arial" pitchFamily="34" charset="0"/>
                          <a:ea typeface="Times New Roman"/>
                          <a:cs typeface="Arial" pitchFamily="34" charset="0"/>
                        </a:rPr>
                        <a:t>Comentario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2000" b="1" dirty="0">
                          <a:latin typeface="Arial" pitchFamily="34" charset="0"/>
                          <a:ea typeface="Times New Roman"/>
                          <a:cs typeface="Arial" pitchFamily="34" charset="0"/>
                        </a:rPr>
                        <a:t>Modo de acción</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r>
              <a:tr h="1646204">
                <a:tc>
                  <a:txBody>
                    <a:bodyPr/>
                    <a:lstStyle/>
                    <a:p>
                      <a:pPr marL="179705" algn="ctr">
                        <a:lnSpc>
                          <a:spcPct val="200000"/>
                        </a:lnSpc>
                        <a:spcAft>
                          <a:spcPts val="600"/>
                        </a:spcAft>
                      </a:pPr>
                      <a:r>
                        <a:rPr lang="es-AR" sz="2000" b="1" dirty="0" err="1">
                          <a:solidFill>
                            <a:srgbClr val="C00000"/>
                          </a:solidFill>
                          <a:latin typeface="Arial" pitchFamily="34" charset="0"/>
                          <a:ea typeface="Times New Roman"/>
                          <a:cs typeface="Arial" pitchFamily="34" charset="0"/>
                        </a:rPr>
                        <a:t>Oligomicina</a:t>
                      </a:r>
                      <a:endParaRPr lang="es-AR" sz="2000" b="1" dirty="0">
                        <a:solidFill>
                          <a:srgbClr val="C00000"/>
                        </a:solidFill>
                        <a:latin typeface="Arial" pitchFamily="34" charset="0"/>
                        <a:ea typeface="Times New Roman"/>
                        <a:cs typeface="Arial" pitchFamily="34" charset="0"/>
                      </a:endParaRP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2000" b="1" dirty="0">
                          <a:latin typeface="Arial" pitchFamily="34" charset="0"/>
                          <a:ea typeface="Times New Roman"/>
                          <a:cs typeface="Arial" pitchFamily="34" charset="0"/>
                        </a:rPr>
                        <a:t>Antibiótico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2000" b="1" dirty="0">
                          <a:latin typeface="Arial" pitchFamily="34" charset="0"/>
                          <a:ea typeface="Times New Roman"/>
                          <a:cs typeface="Arial" pitchFamily="34" charset="0"/>
                        </a:rPr>
                        <a:t>Bloquea el flujo de protones a través de F</a:t>
                      </a:r>
                      <a:r>
                        <a:rPr lang="es-AR" sz="2000" b="1" baseline="-25000" dirty="0">
                          <a:latin typeface="Arial" pitchFamily="34" charset="0"/>
                          <a:ea typeface="Times New Roman"/>
                          <a:cs typeface="Arial" pitchFamily="34" charset="0"/>
                        </a:rPr>
                        <a:t>0 .</a:t>
                      </a:r>
                      <a:endParaRPr lang="es-AR" sz="2000" b="1" dirty="0">
                        <a:latin typeface="Arial" pitchFamily="34" charset="0"/>
                        <a:ea typeface="Times New Roman"/>
                        <a:cs typeface="Arial" pitchFamily="34" charset="0"/>
                      </a:endParaRP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r>
            </a:tbl>
          </a:graphicData>
        </a:graphic>
      </p:graphicFrame>
      <p:sp>
        <p:nvSpPr>
          <p:cNvPr id="4" name="3 Rectángulo"/>
          <p:cNvSpPr/>
          <p:nvPr/>
        </p:nvSpPr>
        <p:spPr>
          <a:xfrm>
            <a:off x="1071538" y="642918"/>
            <a:ext cx="7286676" cy="584775"/>
          </a:xfrm>
          <a:prstGeom prst="rect">
            <a:avLst/>
          </a:prstGeom>
          <a:gradFill>
            <a:gsLst>
              <a:gs pos="0">
                <a:srgbClr val="5E9EFF"/>
              </a:gs>
              <a:gs pos="39999">
                <a:srgbClr val="85C2FF"/>
              </a:gs>
              <a:gs pos="70000">
                <a:srgbClr val="C4D6EB"/>
              </a:gs>
              <a:gs pos="100000">
                <a:srgbClr val="FFEBFA"/>
              </a:gs>
            </a:gsLst>
            <a:lin ang="5400000" scaled="0"/>
          </a:gradFill>
        </p:spPr>
        <p:txBody>
          <a:bodyPr wrap="square">
            <a:spAutoFit/>
          </a:bodyPr>
          <a:lstStyle/>
          <a:p>
            <a:pPr algn="ctr"/>
            <a:r>
              <a:rPr lang="es-AR" sz="3200" b="1" dirty="0">
                <a:solidFill>
                  <a:srgbClr val="C00000"/>
                </a:solidFill>
              </a:rPr>
              <a:t>Inhibidores </a:t>
            </a:r>
            <a:r>
              <a:rPr lang="es-AR" sz="3200" b="1" dirty="0" smtClean="0">
                <a:solidFill>
                  <a:srgbClr val="C00000"/>
                </a:solidFill>
              </a:rPr>
              <a:t>de la Fosforilación</a:t>
            </a:r>
            <a:endParaRPr lang="es-AR" sz="3200" b="1" dirty="0">
              <a:solidFill>
                <a:srgbClr val="C0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71475" y="836613"/>
            <a:ext cx="8280400" cy="4708525"/>
          </a:xfrm>
          <a:prstGeom prst="rect">
            <a:avLst/>
          </a:prstGeom>
          <a:solidFill>
            <a:schemeClr val="bg1">
              <a:lumMod val="85000"/>
            </a:schemeClr>
          </a:solidFill>
        </p:spPr>
        <p:txBody>
          <a:bodyPr>
            <a:spAutoFit/>
          </a:bodyPr>
          <a:lstStyle/>
          <a:p>
            <a:pPr algn="ctr">
              <a:defRPr/>
            </a:pPr>
            <a:r>
              <a:rPr lang="es-MX" sz="2800" b="1" dirty="0">
                <a:latin typeface="Comic Sans MS" pitchFamily="66" charset="0"/>
              </a:rPr>
              <a:t>TRANSPORTADORES DE ELECTRONES</a:t>
            </a:r>
          </a:p>
          <a:p>
            <a:pPr algn="ctr">
              <a:defRPr/>
            </a:pPr>
            <a:endParaRPr lang="es-MX" sz="2800" b="1" dirty="0">
              <a:solidFill>
                <a:srgbClr val="FFFF00"/>
              </a:solidFill>
              <a:latin typeface="Comic Sans MS" pitchFamily="66" charset="0"/>
            </a:endParaRPr>
          </a:p>
          <a:p>
            <a:pPr marL="342900" indent="-342900" algn="ctr">
              <a:buFont typeface="Arial" pitchFamily="34" charset="0"/>
              <a:buChar char="•"/>
              <a:defRPr/>
            </a:pPr>
            <a:r>
              <a:rPr lang="es-MX" sz="2800" b="1" dirty="0">
                <a:latin typeface="Comic Sans MS" pitchFamily="66" charset="0"/>
              </a:rPr>
              <a:t>En la mayoría de las reacciones de oxidación celular, los electrones son transportados por moléculas que se reducen en los procesos catabólicos </a:t>
            </a:r>
            <a:endParaRPr lang="es-MX" sz="2800" b="1" dirty="0">
              <a:latin typeface="Comic Sans MS" pitchFamily="66" charset="0"/>
              <a:sym typeface="Wingdings" pitchFamily="2" charset="2"/>
            </a:endParaRPr>
          </a:p>
          <a:p>
            <a:pPr algn="ctr">
              <a:defRPr/>
            </a:pPr>
            <a:endParaRPr lang="es-MX" sz="2800" b="1" dirty="0">
              <a:latin typeface="Comic Sans MS" pitchFamily="66" charset="0"/>
              <a:sym typeface="Wingdings" pitchFamily="2" charset="2"/>
            </a:endParaRPr>
          </a:p>
          <a:p>
            <a:pPr marL="342900" indent="-342900" algn="ctr">
              <a:buFont typeface="Arial" pitchFamily="34" charset="0"/>
              <a:buChar char="•"/>
              <a:defRPr/>
            </a:pPr>
            <a:r>
              <a:rPr lang="es-MX" sz="2800" b="1" dirty="0">
                <a:latin typeface="Comic Sans MS" pitchFamily="66" charset="0"/>
                <a:sym typeface="Wingdings" pitchFamily="2" charset="2"/>
              </a:rPr>
              <a:t>Permitiendo así la conservación de la energía liberada por la oxidación de los sustratos.</a:t>
            </a:r>
          </a:p>
          <a:p>
            <a:pPr>
              <a:defRPr/>
            </a:pPr>
            <a:endParaRPr lang="es-MX" sz="2400" b="1" dirty="0">
              <a:latin typeface="Comic Sans MS" pitchFamily="66" charset="0"/>
              <a:sym typeface="Wingdings" pitchFamily="2" charset="2"/>
            </a:endParaRPr>
          </a:p>
          <a:p>
            <a:pPr>
              <a:defRPr/>
            </a:pPr>
            <a:endParaRPr lang="es-AR" sz="2400" b="1" dirty="0">
              <a:latin typeface="Comic Sans MS" pitchFamily="66" charset="0"/>
            </a:endParaRPr>
          </a:p>
        </p:txBody>
      </p:sp>
    </p:spTree>
    <p:extLst>
      <p:ext uri="{BB962C8B-B14F-4D97-AF65-F5344CB8AC3E}">
        <p14:creationId xmlns="" xmlns:p14="http://schemas.microsoft.com/office/powerpoint/2010/main" val="33158167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gradFill rotWithShape="1">
            <a:gsLst>
              <a:gs pos="0">
                <a:srgbClr val="5E9EFF"/>
              </a:gs>
              <a:gs pos="39999">
                <a:srgbClr val="85C2FF"/>
              </a:gs>
              <a:gs pos="70000">
                <a:srgbClr val="C4D6EB"/>
              </a:gs>
              <a:gs pos="100000">
                <a:srgbClr val="FFEBFA"/>
              </a:gs>
            </a:gsLst>
            <a:lin ang="5400000" scaled="0"/>
          </a:gradFill>
          <a:ln>
            <a:solidFill>
              <a:schemeClr val="accent2"/>
            </a:solidFill>
          </a:ln>
        </p:spPr>
        <p:txBody>
          <a:bodyPr/>
          <a:lstStyle/>
          <a:p>
            <a:r>
              <a:rPr lang="es-ES" sz="3200" b="1" dirty="0">
                <a:solidFill>
                  <a:srgbClr val="C00000"/>
                </a:solidFill>
              </a:rPr>
              <a:t>INHIBIDORES DE LA FOSFORILACIÓN</a:t>
            </a:r>
          </a:p>
        </p:txBody>
      </p:sp>
      <p:sp>
        <p:nvSpPr>
          <p:cNvPr id="124931" name="Rectangle 3" descr="10%"/>
          <p:cNvSpPr>
            <a:spLocks noGrp="1" noChangeArrowheads="1"/>
          </p:cNvSpPr>
          <p:nvPr>
            <p:ph idx="1"/>
          </p:nvPr>
        </p:nvSpPr>
        <p:spPr>
          <a:xfrm>
            <a:off x="468313" y="1557338"/>
            <a:ext cx="8229600" cy="4525962"/>
          </a:xfrm>
          <a:pattFill prst="pct10">
            <a:fgClr>
              <a:srgbClr val="FFFF00"/>
            </a:fgClr>
            <a:bgClr>
              <a:schemeClr val="bg1"/>
            </a:bgClr>
          </a:pattFill>
        </p:spPr>
        <p:txBody>
          <a:bodyPr/>
          <a:lstStyle/>
          <a:p>
            <a:r>
              <a:rPr lang="es-ES" b="1">
                <a:solidFill>
                  <a:srgbClr val="0000FF"/>
                </a:solidFill>
              </a:rPr>
              <a:t>Oligomicina</a:t>
            </a:r>
            <a:r>
              <a:rPr lang="es-ES"/>
              <a:t>: Bloquea el flujo de protones a través de Fo.</a:t>
            </a:r>
          </a:p>
          <a:p>
            <a:endParaRPr lang="es-ES"/>
          </a:p>
          <a:p>
            <a:r>
              <a:rPr lang="es-ES"/>
              <a:t>Se inhibe la síntesis de ATP</a:t>
            </a:r>
          </a:p>
          <a:p>
            <a:endParaRPr lang="es-ES"/>
          </a:p>
          <a:p>
            <a:r>
              <a:rPr lang="es-ES"/>
              <a:t>Se acumulan protones y se produce una fuerza inversa deteniéndose el transporte de electrones.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4" name="Rectangle 6"/>
          <p:cNvSpPr>
            <a:spLocks noGrp="1" noChangeArrowheads="1"/>
          </p:cNvSpPr>
          <p:nvPr>
            <p:ph type="title"/>
          </p:nvPr>
        </p:nvSpPr>
        <p:spPr>
          <a:xfrm>
            <a:off x="468313" y="260350"/>
            <a:ext cx="8229600" cy="1143000"/>
          </a:xfr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r>
              <a:rPr lang="es-ES" sz="3200" b="1" dirty="0">
                <a:solidFill>
                  <a:srgbClr val="C00000"/>
                </a:solidFill>
              </a:rPr>
              <a:t>DESACOPLANTES</a:t>
            </a:r>
          </a:p>
        </p:txBody>
      </p:sp>
      <p:pic>
        <p:nvPicPr>
          <p:cNvPr id="37900" name="Picture 12" descr="DNP"/>
          <p:cNvPicPr>
            <a:picLocks noGrp="1" noChangeAspect="1" noChangeArrowheads="1"/>
          </p:cNvPicPr>
          <p:nvPr>
            <p:ph sz="half" idx="1"/>
          </p:nvPr>
        </p:nvPicPr>
        <p:blipFill>
          <a:blip r:embed="rId2" cstate="print">
            <a:lum bright="-30000" contrast="36000"/>
          </a:blip>
          <a:stretch>
            <a:fillRect/>
          </a:stretch>
        </p:blipFill>
        <p:spPr>
          <a:xfrm>
            <a:off x="1352550" y="2977356"/>
            <a:ext cx="2247900" cy="1771650"/>
          </a:xfrm>
          <a:noFill/>
          <a:ln/>
        </p:spPr>
      </p:pic>
      <p:sp>
        <p:nvSpPr>
          <p:cNvPr id="37897" name="Text Box 9"/>
          <p:cNvSpPr txBox="1">
            <a:spLocks noChangeArrowheads="1"/>
          </p:cNvSpPr>
          <p:nvPr/>
        </p:nvSpPr>
        <p:spPr bwMode="auto">
          <a:xfrm>
            <a:off x="366714" y="1510605"/>
            <a:ext cx="8396286" cy="1384995"/>
          </a:xfrm>
          <a:prstGeom prst="rect">
            <a:avLst/>
          </a:prstGeom>
          <a:solidFill>
            <a:srgbClr val="FBFDA1"/>
          </a:solidFill>
          <a:ln w="9525">
            <a:noFill/>
            <a:miter lim="800000"/>
            <a:headEnd/>
            <a:tailEnd/>
          </a:ln>
          <a:effectLst/>
        </p:spPr>
        <p:txBody>
          <a:bodyPr wrap="square">
            <a:spAutoFit/>
          </a:bodyPr>
          <a:lstStyle/>
          <a:p>
            <a:pPr>
              <a:spcBef>
                <a:spcPct val="50000"/>
              </a:spcBef>
            </a:pPr>
            <a:r>
              <a:rPr lang="es-ES" sz="2400" b="1" baseline="0" dirty="0"/>
              <a:t>Actúan como </a:t>
            </a:r>
            <a:r>
              <a:rPr lang="es-ES" sz="2400" b="1" baseline="0" dirty="0" err="1"/>
              <a:t>ionóforos</a:t>
            </a:r>
            <a:r>
              <a:rPr lang="es-ES" sz="2400" b="1" baseline="0" dirty="0"/>
              <a:t> eliminando el gradiente de protones</a:t>
            </a:r>
            <a:r>
              <a:rPr lang="es-ES" sz="2400" b="1" baseline="0" dirty="0" smtClean="0"/>
              <a:t>.</a:t>
            </a:r>
          </a:p>
          <a:p>
            <a:pPr>
              <a:spcBef>
                <a:spcPct val="50000"/>
              </a:spcBef>
            </a:pPr>
            <a:r>
              <a:rPr lang="es-ES" sz="2400" b="1" baseline="0" dirty="0" smtClean="0"/>
              <a:t>Desacoplan la fosforilación del transporte electrónico</a:t>
            </a:r>
            <a:endParaRPr lang="es-ES" sz="2400" b="1" baseline="0" dirty="0"/>
          </a:p>
        </p:txBody>
      </p:sp>
      <p:sp>
        <p:nvSpPr>
          <p:cNvPr id="37898" name="Text Box 10"/>
          <p:cNvSpPr txBox="1">
            <a:spLocks noChangeArrowheads="1"/>
          </p:cNvSpPr>
          <p:nvPr/>
        </p:nvSpPr>
        <p:spPr bwMode="auto">
          <a:xfrm>
            <a:off x="3214678" y="5072074"/>
            <a:ext cx="714380" cy="369332"/>
          </a:xfrm>
          <a:prstGeom prst="rect">
            <a:avLst/>
          </a:prstGeom>
          <a:noFill/>
          <a:ln w="9525">
            <a:noFill/>
            <a:miter lim="800000"/>
            <a:headEnd/>
            <a:tailEnd/>
          </a:ln>
          <a:effectLst/>
        </p:spPr>
        <p:txBody>
          <a:bodyPr wrap="square">
            <a:spAutoFit/>
          </a:bodyPr>
          <a:lstStyle/>
          <a:p>
            <a:pPr>
              <a:spcBef>
                <a:spcPct val="50000"/>
              </a:spcBef>
            </a:pPr>
            <a:r>
              <a:rPr lang="es-ES" b="1" baseline="0" dirty="0"/>
              <a:t>+ H</a:t>
            </a:r>
            <a:r>
              <a:rPr lang="es-ES" b="1" baseline="30000" dirty="0"/>
              <a:t>+</a:t>
            </a:r>
            <a:endParaRPr lang="es-ES" b="1" baseline="0" dirty="0"/>
          </a:p>
        </p:txBody>
      </p:sp>
      <p:grpSp>
        <p:nvGrpSpPr>
          <p:cNvPr id="2" name="Group 16"/>
          <p:cNvGrpSpPr>
            <a:grpSpLocks/>
          </p:cNvGrpSpPr>
          <p:nvPr/>
        </p:nvGrpSpPr>
        <p:grpSpPr bwMode="auto">
          <a:xfrm>
            <a:off x="755650" y="4214818"/>
            <a:ext cx="2519363" cy="1951038"/>
            <a:chOff x="476" y="1706"/>
            <a:chExt cx="1587" cy="1229"/>
          </a:xfrm>
        </p:grpSpPr>
        <p:grpSp>
          <p:nvGrpSpPr>
            <p:cNvPr id="3" name="Group 15"/>
            <p:cNvGrpSpPr>
              <a:grpSpLocks/>
            </p:cNvGrpSpPr>
            <p:nvPr/>
          </p:nvGrpSpPr>
          <p:grpSpPr bwMode="auto">
            <a:xfrm>
              <a:off x="476" y="1706"/>
              <a:ext cx="1416" cy="1162"/>
              <a:chOff x="476" y="1706"/>
              <a:chExt cx="1416" cy="1162"/>
            </a:xfrm>
          </p:grpSpPr>
          <p:pic>
            <p:nvPicPr>
              <p:cNvPr id="37893" name="Picture 5" descr="DNP"/>
              <p:cNvPicPr>
                <a:picLocks noChangeAspect="1" noChangeArrowheads="1"/>
              </p:cNvPicPr>
              <p:nvPr/>
            </p:nvPicPr>
            <p:blipFill>
              <a:blip r:embed="rId2" cstate="print">
                <a:lum bright="-30000" contrast="36000"/>
              </a:blip>
              <a:srcRect/>
              <a:stretch>
                <a:fillRect/>
              </a:stretch>
            </p:blipFill>
            <p:spPr bwMode="auto">
              <a:xfrm>
                <a:off x="476" y="1752"/>
                <a:ext cx="1416" cy="1116"/>
              </a:xfrm>
              <a:prstGeom prst="rect">
                <a:avLst/>
              </a:prstGeom>
              <a:noFill/>
              <a:ln/>
              <a:effectLst/>
            </p:spPr>
          </p:pic>
          <p:sp>
            <p:nvSpPr>
              <p:cNvPr id="37902" name="Text Box 14"/>
              <p:cNvSpPr txBox="1">
                <a:spLocks noChangeArrowheads="1"/>
              </p:cNvSpPr>
              <p:nvPr/>
            </p:nvSpPr>
            <p:spPr bwMode="auto">
              <a:xfrm>
                <a:off x="1474" y="1706"/>
                <a:ext cx="363" cy="212"/>
              </a:xfrm>
              <a:prstGeom prst="rect">
                <a:avLst/>
              </a:prstGeom>
              <a:solidFill>
                <a:schemeClr val="bg1"/>
              </a:solidFill>
              <a:ln w="9525">
                <a:noFill/>
                <a:miter lim="800000"/>
                <a:headEnd/>
                <a:tailEnd/>
              </a:ln>
              <a:effectLst/>
            </p:spPr>
            <p:txBody>
              <a:bodyPr>
                <a:spAutoFit/>
              </a:bodyPr>
              <a:lstStyle/>
              <a:p>
                <a:pPr>
                  <a:spcBef>
                    <a:spcPct val="50000"/>
                  </a:spcBef>
                </a:pPr>
                <a:r>
                  <a:rPr lang="es-ES" sz="1600" b="1" baseline="0">
                    <a:solidFill>
                      <a:srgbClr val="0000FF"/>
                    </a:solidFill>
                  </a:rPr>
                  <a:t>O</a:t>
                </a:r>
                <a:r>
                  <a:rPr lang="es-ES" sz="1600" b="1" baseline="30000">
                    <a:solidFill>
                      <a:srgbClr val="0000FF"/>
                    </a:solidFill>
                  </a:rPr>
                  <a:t>-</a:t>
                </a:r>
              </a:p>
            </p:txBody>
          </p:sp>
        </p:grpSp>
        <p:sp>
          <p:nvSpPr>
            <p:cNvPr id="37899" name="Text Box 11"/>
            <p:cNvSpPr txBox="1">
              <a:spLocks noChangeArrowheads="1"/>
            </p:cNvSpPr>
            <p:nvPr/>
          </p:nvSpPr>
          <p:spPr bwMode="auto">
            <a:xfrm>
              <a:off x="521" y="2704"/>
              <a:ext cx="1542" cy="231"/>
            </a:xfrm>
            <a:prstGeom prst="rect">
              <a:avLst/>
            </a:prstGeom>
            <a:solidFill>
              <a:schemeClr val="bg1"/>
            </a:solidFill>
            <a:ln w="9525">
              <a:noFill/>
              <a:miter lim="800000"/>
              <a:headEnd/>
              <a:tailEnd/>
            </a:ln>
            <a:effectLst/>
          </p:spPr>
          <p:txBody>
            <a:bodyPr>
              <a:spAutoFit/>
            </a:bodyPr>
            <a:lstStyle/>
            <a:p>
              <a:pPr>
                <a:spcBef>
                  <a:spcPct val="50000"/>
                </a:spcBef>
              </a:pPr>
              <a:r>
                <a:rPr lang="es-ES" baseline="0">
                  <a:solidFill>
                    <a:srgbClr val="0000FF"/>
                  </a:solidFill>
                </a:rPr>
                <a:t>2,4 Dinitrofenol (DNP)</a:t>
              </a:r>
            </a:p>
          </p:txBody>
        </p:sp>
      </p:grpSp>
      <p:sp>
        <p:nvSpPr>
          <p:cNvPr id="37905" name="Text Box 17"/>
          <p:cNvSpPr txBox="1">
            <a:spLocks noChangeArrowheads="1"/>
          </p:cNvSpPr>
          <p:nvPr/>
        </p:nvSpPr>
        <p:spPr bwMode="auto">
          <a:xfrm>
            <a:off x="5143504" y="6002360"/>
            <a:ext cx="2806700" cy="641350"/>
          </a:xfrm>
          <a:prstGeom prst="rect">
            <a:avLst/>
          </a:prstGeom>
          <a:solidFill>
            <a:schemeClr val="bg1"/>
          </a:solidFill>
          <a:ln w="9525">
            <a:noFill/>
            <a:miter lim="800000"/>
            <a:headEnd/>
            <a:tailEnd/>
          </a:ln>
          <a:effectLst/>
        </p:spPr>
        <p:txBody>
          <a:bodyPr>
            <a:spAutoFit/>
          </a:bodyPr>
          <a:lstStyle/>
          <a:p>
            <a:pPr>
              <a:spcBef>
                <a:spcPct val="50000"/>
              </a:spcBef>
            </a:pPr>
            <a:r>
              <a:rPr lang="es-ES" baseline="0"/>
              <a:t>Forma protonada que atraviesa la membrana</a:t>
            </a:r>
          </a:p>
        </p:txBody>
      </p:sp>
      <p:sp>
        <p:nvSpPr>
          <p:cNvPr id="37906" name="Line 18"/>
          <p:cNvSpPr>
            <a:spLocks noChangeShapeType="1"/>
          </p:cNvSpPr>
          <p:nvPr/>
        </p:nvSpPr>
        <p:spPr bwMode="auto">
          <a:xfrm>
            <a:off x="4143372" y="5357826"/>
            <a:ext cx="936625" cy="0"/>
          </a:xfrm>
          <a:prstGeom prst="line">
            <a:avLst/>
          </a:prstGeom>
          <a:noFill/>
          <a:ln w="38100">
            <a:solidFill>
              <a:schemeClr val="tx1"/>
            </a:solidFill>
            <a:round/>
            <a:headEnd/>
            <a:tailEnd type="triangle" w="med" len="med"/>
          </a:ln>
          <a:effectLst/>
        </p:spPr>
        <p:txBody>
          <a:bodyPr/>
          <a:lstStyle/>
          <a:p>
            <a:endParaRPr lang="es-E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3" descr="10%"/>
          <p:cNvSpPr txBox="1">
            <a:spLocks noChangeArrowheads="1"/>
          </p:cNvSpPr>
          <p:nvPr/>
        </p:nvSpPr>
        <p:spPr bwMode="auto">
          <a:xfrm>
            <a:off x="504825" y="1125538"/>
            <a:ext cx="8172450" cy="5284787"/>
          </a:xfrm>
          <a:prstGeom prst="rect">
            <a:avLst/>
          </a:prstGeom>
          <a:solidFill>
            <a:schemeClr val="bg1"/>
          </a:solidFill>
          <a:ln>
            <a:noFill/>
          </a:ln>
          <a:effectLs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defRPr/>
            </a:pPr>
            <a:r>
              <a:rPr lang="es-MX" sz="2400" dirty="0" smtClean="0">
                <a:solidFill>
                  <a:prstClr val="black"/>
                </a:solidFill>
                <a:latin typeface="Arial Rounded MT Bold" pitchFamily="34" charset="0"/>
              </a:rPr>
              <a:t>Compuestos </a:t>
            </a:r>
            <a:r>
              <a:rPr lang="es-MX" sz="2400" dirty="0">
                <a:solidFill>
                  <a:prstClr val="black"/>
                </a:solidFill>
                <a:latin typeface="Arial Rounded MT Bold" pitchFamily="34" charset="0"/>
              </a:rPr>
              <a:t>que impiden la síntesis de ATP, pero no bloquean el flujo de electrones, de esa manera desacoplan  la cadena respiratoria de la fosforilación </a:t>
            </a:r>
            <a:r>
              <a:rPr lang="es-MX" sz="2400" dirty="0" err="1">
                <a:solidFill>
                  <a:prstClr val="black"/>
                </a:solidFill>
                <a:latin typeface="Arial Rounded MT Bold" pitchFamily="34" charset="0"/>
              </a:rPr>
              <a:t>oxidativa</a:t>
            </a:r>
            <a:r>
              <a:rPr lang="es-MX" sz="2400" dirty="0" smtClean="0">
                <a:solidFill>
                  <a:prstClr val="black"/>
                </a:solidFill>
                <a:latin typeface="Arial Rounded MT Bold" pitchFamily="34" charset="0"/>
              </a:rPr>
              <a:t>.</a:t>
            </a:r>
          </a:p>
          <a:p>
            <a:pPr eaLnBrk="1" hangingPunct="1">
              <a:defRPr/>
            </a:pPr>
            <a:endParaRPr lang="es-MX" sz="2400" dirty="0" smtClean="0">
              <a:solidFill>
                <a:prstClr val="black"/>
              </a:solidFill>
              <a:latin typeface="Arial Rounded MT Bold" pitchFamily="34" charset="0"/>
            </a:endParaRPr>
          </a:p>
          <a:p>
            <a:pPr eaLnBrk="1" hangingPunct="1">
              <a:defRPr/>
            </a:pPr>
            <a:r>
              <a:rPr lang="es-MX" sz="2400" dirty="0" smtClean="0">
                <a:solidFill>
                  <a:prstClr val="black"/>
                </a:solidFill>
                <a:latin typeface="Arial Rounded MT Bold" pitchFamily="34" charset="0"/>
              </a:rPr>
              <a:t>El </a:t>
            </a:r>
            <a:r>
              <a:rPr lang="es-MX" sz="2400" dirty="0" smtClean="0">
                <a:solidFill>
                  <a:srgbClr val="5A0EE2"/>
                </a:solidFill>
                <a:latin typeface="Arial Rounded MT Bold" pitchFamily="34" charset="0"/>
              </a:rPr>
              <a:t>2,4-dinitrofenol (DNF) </a:t>
            </a:r>
            <a:r>
              <a:rPr lang="es-MX" sz="2400" dirty="0" smtClean="0">
                <a:solidFill>
                  <a:prstClr val="black"/>
                </a:solidFill>
                <a:latin typeface="Arial Rounded MT Bold" pitchFamily="34" charset="0"/>
              </a:rPr>
              <a:t>transfiere iones hidrógeno desde el lado externo hacia la matriz y anula el gradiente de protones  creado por la cadena respiratoria.</a:t>
            </a:r>
          </a:p>
          <a:p>
            <a:pPr eaLnBrk="1" hangingPunct="1">
              <a:defRPr/>
            </a:pPr>
            <a:endParaRPr lang="es-MX" sz="2400" dirty="0" smtClean="0">
              <a:solidFill>
                <a:prstClr val="black"/>
              </a:solidFill>
              <a:latin typeface="Arial Rounded MT Bold" pitchFamily="34" charset="0"/>
            </a:endParaRPr>
          </a:p>
          <a:p>
            <a:pPr eaLnBrk="1" hangingPunct="1">
              <a:defRPr/>
            </a:pPr>
            <a:r>
              <a:rPr lang="es-MX" sz="2400" dirty="0" err="1" smtClean="0">
                <a:solidFill>
                  <a:srgbClr val="5A0EE2"/>
                </a:solidFill>
                <a:latin typeface="Arial Rounded MT Bold" pitchFamily="34" charset="0"/>
              </a:rPr>
              <a:t>Termogenina</a:t>
            </a:r>
            <a:r>
              <a:rPr lang="es-MX" sz="2400" dirty="0" smtClean="0">
                <a:solidFill>
                  <a:prstClr val="black"/>
                </a:solidFill>
                <a:latin typeface="Arial Rounded MT Bold" pitchFamily="34" charset="0"/>
              </a:rPr>
              <a:t> de la “grasa parda”</a:t>
            </a:r>
            <a:endParaRPr lang="es-AR" sz="2400" dirty="0">
              <a:solidFill>
                <a:prstClr val="black"/>
              </a:solidFill>
              <a:latin typeface="Arial Rounded MT Bold" pitchFamily="34" charset="0"/>
            </a:endParaRPr>
          </a:p>
        </p:txBody>
      </p:sp>
      <p:sp>
        <p:nvSpPr>
          <p:cNvPr id="4" name="Rectangle 6"/>
          <p:cNvSpPr txBox="1">
            <a:spLocks noChangeArrowheads="1"/>
          </p:cNvSpPr>
          <p:nvPr/>
        </p:nvSpPr>
        <p:spPr>
          <a:xfrm>
            <a:off x="468313" y="260350"/>
            <a:ext cx="8229600" cy="739758"/>
          </a:xfrm>
          <a:prstGeom prst="rect">
            <a:avLst/>
          </a:prstGeo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none" spc="0" normalizeH="0" baseline="0" noProof="0" dirty="0" smtClean="0">
                <a:ln>
                  <a:noFill/>
                </a:ln>
                <a:solidFill>
                  <a:srgbClr val="C00000"/>
                </a:solidFill>
                <a:effectLst/>
                <a:uLnTx/>
                <a:uFillTx/>
                <a:latin typeface="+mj-lt"/>
                <a:ea typeface="+mj-ea"/>
                <a:cs typeface="+mj-cs"/>
              </a:rPr>
              <a:t>DESACOPLANTES</a:t>
            </a:r>
            <a:endParaRPr kumimoji="0" lang="es-ES" sz="3200" b="1" i="0" u="none"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214414" y="1407274"/>
            <a:ext cx="6643733" cy="4093428"/>
          </a:xfrm>
          <a:prstGeom prst="rect">
            <a:avLst/>
          </a:prstGeom>
          <a:noFill/>
        </p:spPr>
        <p:txBody>
          <a:bodyPr wrap="square" rtlCol="0">
            <a:spAutoFit/>
          </a:bodyPr>
          <a:lstStyle/>
          <a:p>
            <a:pPr algn="just"/>
            <a:r>
              <a:rPr lang="es-AR" sz="2000" b="1" dirty="0" smtClean="0">
                <a:latin typeface="Arial" pitchFamily="34" charset="0"/>
                <a:cs typeface="Arial" pitchFamily="34" charset="0"/>
              </a:rPr>
              <a:t>Problema 7)</a:t>
            </a:r>
            <a:r>
              <a:rPr lang="es-AR" sz="2000" dirty="0" smtClean="0">
                <a:latin typeface="Arial" pitchFamily="34" charset="0"/>
                <a:cs typeface="Arial" pitchFamily="34" charset="0"/>
              </a:rPr>
              <a:t> La </a:t>
            </a:r>
            <a:r>
              <a:rPr lang="es-ES" sz="2000" b="1" i="1" dirty="0" smtClean="0">
                <a:latin typeface="Arial" pitchFamily="34" charset="0"/>
                <a:cs typeface="Arial" pitchFamily="34" charset="0"/>
              </a:rPr>
              <a:t>“grasa parda</a:t>
            </a:r>
            <a:r>
              <a:rPr lang="es-ES" sz="2000" dirty="0" smtClean="0">
                <a:latin typeface="Arial" pitchFamily="34" charset="0"/>
                <a:cs typeface="Arial" pitchFamily="34" charset="0"/>
              </a:rPr>
              <a:t>” es un tipo de tejido adiposo  que poseen los animales que hibernan y  los niños, y que también está presente (aunque en baja proporción) en seres humanos adultos. Este tejido posee un alto contenido en mitocondrias (dándole una apariencia marrón), las cuales tienen una relación P/O menor que 1. </a:t>
            </a:r>
            <a:endParaRPr lang="es-AR" sz="2000" dirty="0" smtClean="0">
              <a:latin typeface="Arial" pitchFamily="34" charset="0"/>
              <a:cs typeface="Arial" pitchFamily="34" charset="0"/>
            </a:endParaRPr>
          </a:p>
          <a:p>
            <a:pPr algn="just"/>
            <a:endParaRPr lang="es-ES" sz="2000" dirty="0" smtClean="0">
              <a:latin typeface="Arial" pitchFamily="34" charset="0"/>
              <a:cs typeface="Arial" pitchFamily="34" charset="0"/>
            </a:endParaRPr>
          </a:p>
          <a:p>
            <a:pPr algn="just"/>
            <a:r>
              <a:rPr lang="es-ES" sz="2000" dirty="0" smtClean="0">
                <a:solidFill>
                  <a:srgbClr val="B907A4"/>
                </a:solidFill>
                <a:latin typeface="Arial" pitchFamily="34" charset="0"/>
                <a:cs typeface="Arial" pitchFamily="34" charset="0"/>
              </a:rPr>
              <a:t>a) </a:t>
            </a:r>
            <a:r>
              <a:rPr lang="es-ES" sz="2000" dirty="0" smtClean="0">
                <a:solidFill>
                  <a:srgbClr val="BD038C"/>
                </a:solidFill>
                <a:latin typeface="Arial" pitchFamily="34" charset="0"/>
                <a:cs typeface="Arial" pitchFamily="34" charset="0"/>
              </a:rPr>
              <a:t>¿Qué papel fisiológico desempeñan las mitocondrias de este tejido?</a:t>
            </a:r>
            <a:endParaRPr lang="es-AR" sz="2000" dirty="0" smtClean="0">
              <a:solidFill>
                <a:srgbClr val="BD038C"/>
              </a:solidFill>
              <a:latin typeface="Arial" pitchFamily="34" charset="0"/>
              <a:cs typeface="Arial" pitchFamily="34" charset="0"/>
            </a:endParaRPr>
          </a:p>
          <a:p>
            <a:pPr algn="just"/>
            <a:r>
              <a:rPr lang="es-ES" sz="2000" dirty="0" smtClean="0">
                <a:solidFill>
                  <a:srgbClr val="BD038C"/>
                </a:solidFill>
                <a:latin typeface="Arial" pitchFamily="34" charset="0"/>
                <a:cs typeface="Arial" pitchFamily="34" charset="0"/>
              </a:rPr>
              <a:t>b) ¿Qué diferencias hay entre las mitocondrias de este tejido y las de otros tejidos?</a:t>
            </a:r>
            <a:endParaRPr lang="es-AR" sz="2000" dirty="0" smtClean="0">
              <a:solidFill>
                <a:srgbClr val="BD038C"/>
              </a:solidFill>
              <a:latin typeface="Arial" pitchFamily="34" charset="0"/>
              <a:cs typeface="Arial" pitchFamily="34" charset="0"/>
            </a:endParaRPr>
          </a:p>
          <a:p>
            <a:pPr algn="just"/>
            <a:endParaRPr lang="es-AR" sz="20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500035" y="428605"/>
            <a:ext cx="4143607" cy="6429396"/>
          </a:xfrm>
          <a:prstGeom prst="rect">
            <a:avLst/>
          </a:prstGeom>
          <a:noFill/>
          <a:ln w="9525">
            <a:noFill/>
            <a:miter lim="800000"/>
            <a:headEnd/>
            <a:tailEnd/>
          </a:ln>
          <a:effectLst/>
        </p:spPr>
      </p:pic>
      <p:sp>
        <p:nvSpPr>
          <p:cNvPr id="3" name="2 CuadroTexto"/>
          <p:cNvSpPr txBox="1"/>
          <p:nvPr/>
        </p:nvSpPr>
        <p:spPr>
          <a:xfrm>
            <a:off x="4857752" y="2143116"/>
            <a:ext cx="3331361" cy="1169551"/>
          </a:xfrm>
          <a:prstGeom prst="rect">
            <a:avLst/>
          </a:prstGeom>
          <a:noFill/>
        </p:spPr>
        <p:txBody>
          <a:bodyPr wrap="none" rtlCol="0">
            <a:spAutoFit/>
          </a:bodyPr>
          <a:lstStyle/>
          <a:p>
            <a:pPr algn="ctr"/>
            <a:r>
              <a:rPr lang="es-ES_tradnl" sz="2000" b="1" dirty="0" smtClean="0">
                <a:solidFill>
                  <a:srgbClr val="C00000"/>
                </a:solidFill>
                <a:latin typeface="Arial" pitchFamily="34" charset="0"/>
                <a:cs typeface="Arial" pitchFamily="34" charset="0"/>
              </a:rPr>
              <a:t>Proteína TERMOGENINA</a:t>
            </a:r>
            <a:r>
              <a:rPr lang="es-ES_tradnl" b="1" dirty="0" smtClean="0">
                <a:solidFill>
                  <a:srgbClr val="C00000"/>
                </a:solidFill>
                <a:latin typeface="Arial" pitchFamily="34" charset="0"/>
                <a:cs typeface="Arial" pitchFamily="34" charset="0"/>
              </a:rPr>
              <a:t>:</a:t>
            </a:r>
          </a:p>
          <a:p>
            <a:pPr algn="ctr"/>
            <a:endParaRPr lang="es-ES_tradnl" b="1" dirty="0" smtClean="0">
              <a:solidFill>
                <a:srgbClr val="C00000"/>
              </a:solidFill>
              <a:latin typeface="Arial" pitchFamily="34" charset="0"/>
              <a:cs typeface="Arial" pitchFamily="34" charset="0"/>
            </a:endParaRPr>
          </a:p>
          <a:p>
            <a:pPr algn="ctr"/>
            <a:r>
              <a:rPr lang="es-ES_tradnl" sz="1600" b="1" dirty="0" smtClean="0">
                <a:solidFill>
                  <a:srgbClr val="C00000"/>
                </a:solidFill>
                <a:latin typeface="Arial" pitchFamily="34" charset="0"/>
                <a:cs typeface="Arial" pitchFamily="34" charset="0"/>
              </a:rPr>
              <a:t>Generación de calor</a:t>
            </a:r>
          </a:p>
          <a:p>
            <a:pPr algn="ctr"/>
            <a:r>
              <a:rPr lang="es-ES_tradnl" sz="1600" b="1" dirty="0" smtClean="0">
                <a:solidFill>
                  <a:srgbClr val="C00000"/>
                </a:solidFill>
                <a:latin typeface="Arial" pitchFamily="34" charset="0"/>
                <a:cs typeface="Arial" pitchFamily="34" charset="0"/>
              </a:rPr>
              <a:t> por mitocondrias desacopladas</a:t>
            </a:r>
            <a:endParaRPr lang="es-AR" sz="1600" b="1" dirty="0">
              <a:solidFill>
                <a:srgbClr val="C00000"/>
              </a:solidFill>
              <a:latin typeface="Arial" pitchFamily="34" charset="0"/>
              <a:cs typeface="Arial" pitchFamily="34" charset="0"/>
            </a:endParaRPr>
          </a:p>
        </p:txBody>
      </p:sp>
      <p:sp>
        <p:nvSpPr>
          <p:cNvPr id="3075" name="Rectangle 3"/>
          <p:cNvSpPr>
            <a:spLocks noChangeArrowheads="1"/>
          </p:cNvSpPr>
          <p:nvPr/>
        </p:nvSpPr>
        <p:spPr bwMode="auto">
          <a:xfrm>
            <a:off x="3857620" y="6072206"/>
            <a:ext cx="5857884"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Extraído de </a:t>
            </a:r>
            <a:r>
              <a:rPr kumimoji="0" lang="es-ES" sz="1100" b="0"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Lehninger</a:t>
            </a:r>
            <a:r>
              <a:rPr kumimoji="0" lang="es-ES" sz="11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A.L., Nelson, D., Cox M. “Principios de Bioquímica”, 2006</a:t>
            </a:r>
            <a:endParaRPr kumimoji="0" lang="es-ES" sz="11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718262" y="1142984"/>
            <a:ext cx="10248343" cy="4429156"/>
          </a:xfrm>
          <a:prstGeom prst="rect">
            <a:avLst/>
          </a:prstGeom>
          <a:noFill/>
          <a:ln w="9525">
            <a:noFill/>
            <a:miter lim="800000"/>
            <a:headEnd/>
            <a:tailEnd/>
          </a:ln>
          <a:effectLst/>
        </p:spPr>
      </p:pic>
      <p:sp>
        <p:nvSpPr>
          <p:cNvPr id="3" name="2 CuadroTexto"/>
          <p:cNvSpPr txBox="1"/>
          <p:nvPr/>
        </p:nvSpPr>
        <p:spPr>
          <a:xfrm>
            <a:off x="785786" y="6000768"/>
            <a:ext cx="6576929" cy="523220"/>
          </a:xfrm>
          <a:prstGeom prst="rect">
            <a:avLst/>
          </a:prstGeom>
          <a:noFill/>
        </p:spPr>
        <p:txBody>
          <a:bodyPr wrap="none" rtlCol="0">
            <a:spAutoFit/>
          </a:bodyPr>
          <a:lstStyle/>
          <a:p>
            <a:r>
              <a:rPr lang="es-ES" sz="1400" i="1" dirty="0" smtClean="0">
                <a:latin typeface="Arial" pitchFamily="34" charset="0"/>
                <a:cs typeface="Arial" pitchFamily="34" charset="0"/>
              </a:rPr>
              <a:t>Extraído de </a:t>
            </a:r>
            <a:r>
              <a:rPr lang="es-ES" sz="1400" i="1" dirty="0" err="1" smtClean="0">
                <a:latin typeface="Arial" pitchFamily="34" charset="0"/>
                <a:cs typeface="Arial" pitchFamily="34" charset="0"/>
              </a:rPr>
              <a:t>Lehninger</a:t>
            </a:r>
            <a:r>
              <a:rPr lang="es-ES" sz="1400" i="1" dirty="0" smtClean="0">
                <a:latin typeface="Arial" pitchFamily="34" charset="0"/>
                <a:cs typeface="Arial" pitchFamily="34" charset="0"/>
              </a:rPr>
              <a:t>, A.L., Nelson, D., Cox M. “Principios de Bioquímica”, 2006</a:t>
            </a:r>
            <a:endParaRPr lang="es-AR" sz="1400" dirty="0" smtClean="0">
              <a:latin typeface="Arial" pitchFamily="34" charset="0"/>
              <a:cs typeface="Arial" pitchFamily="34" charset="0"/>
            </a:endParaRPr>
          </a:p>
          <a:p>
            <a:endParaRPr lang="es-AR" sz="1400" dirty="0">
              <a:latin typeface="Arial" pitchFamily="34" charset="0"/>
              <a:cs typeface="Arial" pitchFamily="34" charset="0"/>
            </a:endParaRPr>
          </a:p>
        </p:txBody>
      </p:sp>
      <p:sp>
        <p:nvSpPr>
          <p:cNvPr id="4" name="Rectangle 4"/>
          <p:cNvSpPr>
            <a:spLocks noChangeArrowheads="1"/>
          </p:cNvSpPr>
          <p:nvPr/>
        </p:nvSpPr>
        <p:spPr bwMode="auto">
          <a:xfrm>
            <a:off x="214313" y="71414"/>
            <a:ext cx="8929687" cy="1143000"/>
          </a:xfrm>
          <a:prstGeom prst="rect">
            <a:avLst/>
          </a:prstGeom>
          <a:gradFill rotWithShape="1">
            <a:gsLst>
              <a:gs pos="0">
                <a:srgbClr val="5E9EFF"/>
              </a:gs>
              <a:gs pos="39999">
                <a:srgbClr val="85C2FF"/>
              </a:gs>
              <a:gs pos="70000">
                <a:srgbClr val="C4D6EB"/>
              </a:gs>
              <a:gs pos="100000">
                <a:srgbClr val="FFEBFA"/>
              </a:gs>
            </a:gsLst>
            <a:lin ang="5400000" scaled="0"/>
          </a:gradFill>
          <a:ln w="12700">
            <a:solidFill>
              <a:schemeClr val="tx1"/>
            </a:solidFill>
            <a:miter lim="800000"/>
            <a:headEnd/>
            <a:tailEnd/>
          </a:ln>
        </p:spPr>
        <p:txBody>
          <a:bodyPr lIns="90488" tIns="44450" rIns="90488" bIns="44450" anchor="ctr"/>
          <a:lstStyle/>
          <a:p>
            <a:pPr algn="ctr"/>
            <a:r>
              <a:rPr lang="es-MX" sz="2400" b="1" baseline="0" dirty="0">
                <a:solidFill>
                  <a:srgbClr val="C00000"/>
                </a:solidFill>
                <a:latin typeface="Arial" pitchFamily="34" charset="0"/>
                <a:cs typeface="Arial" pitchFamily="34" charset="0"/>
              </a:rPr>
              <a:t>Oxidaciones </a:t>
            </a:r>
            <a:r>
              <a:rPr lang="es-MX" sz="2400" b="1" baseline="0" dirty="0" smtClean="0">
                <a:solidFill>
                  <a:srgbClr val="C00000"/>
                </a:solidFill>
                <a:latin typeface="Arial" pitchFamily="34" charset="0"/>
                <a:cs typeface="Arial" pitchFamily="34" charset="0"/>
              </a:rPr>
              <a:t>mitocondriales alternativas </a:t>
            </a:r>
          </a:p>
          <a:p>
            <a:pPr algn="ctr"/>
            <a:r>
              <a:rPr lang="es-MX" sz="2800" b="1" baseline="0" dirty="0" smtClean="0">
                <a:solidFill>
                  <a:srgbClr val="B907A4"/>
                </a:solidFill>
                <a:latin typeface="Arial" pitchFamily="34" charset="0"/>
                <a:cs typeface="Arial" pitchFamily="34" charset="0"/>
              </a:rPr>
              <a:t>en </a:t>
            </a:r>
            <a:r>
              <a:rPr lang="es-MX" sz="2800" b="1" baseline="0" dirty="0">
                <a:solidFill>
                  <a:srgbClr val="B907A4"/>
                </a:solidFill>
                <a:latin typeface="Arial" pitchFamily="34" charset="0"/>
                <a:cs typeface="Arial" pitchFamily="34" charset="0"/>
              </a:rPr>
              <a:t>plantas</a:t>
            </a:r>
            <a:endParaRPr lang="es-ES" sz="2800" b="1" baseline="0" dirty="0">
              <a:solidFill>
                <a:srgbClr val="B907A4"/>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a:srcRect/>
          <a:stretch>
            <a:fillRect/>
          </a:stretch>
        </p:blipFill>
        <p:spPr bwMode="auto">
          <a:xfrm>
            <a:off x="357188" y="0"/>
            <a:ext cx="8786812" cy="6589713"/>
          </a:xfrm>
          <a:prstGeom prst="rect">
            <a:avLst/>
          </a:prstGeom>
          <a:noFill/>
          <a:ln w="9525">
            <a:noFill/>
            <a:miter lim="800000"/>
            <a:headEnd/>
            <a:tailEnd/>
          </a:ln>
        </p:spPr>
      </p:pic>
      <p:sp>
        <p:nvSpPr>
          <p:cNvPr id="41987" name="3 CuadroTexto"/>
          <p:cNvSpPr txBox="1">
            <a:spLocks noChangeArrowheads="1"/>
          </p:cNvSpPr>
          <p:nvPr/>
        </p:nvSpPr>
        <p:spPr bwMode="auto">
          <a:xfrm>
            <a:off x="4286250" y="2928938"/>
            <a:ext cx="1571625" cy="461962"/>
          </a:xfrm>
          <a:prstGeom prst="rect">
            <a:avLst/>
          </a:prstGeom>
          <a:solidFill>
            <a:schemeClr val="bg1"/>
          </a:solidFill>
          <a:ln w="9525">
            <a:noFill/>
            <a:miter lim="800000"/>
            <a:headEnd/>
            <a:tailEnd/>
          </a:ln>
        </p:spPr>
        <p:txBody>
          <a:bodyPr>
            <a:spAutoFit/>
          </a:bodyPr>
          <a:lstStyle/>
          <a:p>
            <a:r>
              <a:rPr lang="es-ES" sz="2400" dirty="0" err="1"/>
              <a:t>Espadice</a:t>
            </a:r>
            <a:endParaRPr lang="es-ES" sz="2400" dirty="0"/>
          </a:p>
        </p:txBody>
      </p:sp>
      <p:sp>
        <p:nvSpPr>
          <p:cNvPr id="41988" name="4 Rectángulo"/>
          <p:cNvSpPr>
            <a:spLocks noChangeArrowheads="1"/>
          </p:cNvSpPr>
          <p:nvPr/>
        </p:nvSpPr>
        <p:spPr bwMode="auto">
          <a:xfrm>
            <a:off x="1285875" y="1928813"/>
            <a:ext cx="1143000" cy="461962"/>
          </a:xfrm>
          <a:prstGeom prst="rect">
            <a:avLst/>
          </a:prstGeom>
          <a:solidFill>
            <a:schemeClr val="bg1"/>
          </a:solidFill>
          <a:ln w="9525">
            <a:noFill/>
            <a:miter lim="800000"/>
            <a:headEnd/>
            <a:tailEnd/>
          </a:ln>
        </p:spPr>
        <p:txBody>
          <a:bodyPr>
            <a:spAutoFit/>
          </a:bodyPr>
          <a:lstStyle/>
          <a:p>
            <a:r>
              <a:rPr lang="es-ES" sz="2400" dirty="0"/>
              <a:t>Espata</a:t>
            </a:r>
          </a:p>
        </p:txBody>
      </p:sp>
      <p:cxnSp>
        <p:nvCxnSpPr>
          <p:cNvPr id="41989" name="6 Conector recto de flecha"/>
          <p:cNvCxnSpPr>
            <a:cxnSpLocks noChangeShapeType="1"/>
          </p:cNvCxnSpPr>
          <p:nvPr/>
        </p:nvCxnSpPr>
        <p:spPr bwMode="auto">
          <a:xfrm rot="5400000">
            <a:off x="3857625" y="3214688"/>
            <a:ext cx="928687" cy="928688"/>
          </a:xfrm>
          <a:prstGeom prst="straightConnector1">
            <a:avLst/>
          </a:prstGeom>
          <a:noFill/>
          <a:ln w="9525" algn="ctr">
            <a:solidFill>
              <a:schemeClr val="tx1"/>
            </a:solidFill>
            <a:round/>
            <a:headEnd/>
            <a:tailEnd type="arrow" w="med" len="med"/>
          </a:ln>
        </p:spPr>
      </p:cxnSp>
      <p:cxnSp>
        <p:nvCxnSpPr>
          <p:cNvPr id="41990" name="8 Conector recto de flecha"/>
          <p:cNvCxnSpPr>
            <a:cxnSpLocks noChangeShapeType="1"/>
          </p:cNvCxnSpPr>
          <p:nvPr/>
        </p:nvCxnSpPr>
        <p:spPr bwMode="auto">
          <a:xfrm>
            <a:off x="2000250" y="2571750"/>
            <a:ext cx="571500" cy="500063"/>
          </a:xfrm>
          <a:prstGeom prst="straightConnector1">
            <a:avLst/>
          </a:prstGeom>
          <a:noFill/>
          <a:ln w="9525" algn="ctr">
            <a:solidFill>
              <a:schemeClr val="tx1"/>
            </a:solidFill>
            <a:round/>
            <a:headEnd/>
            <a:tailEnd type="arrow" w="med" len="med"/>
          </a:ln>
        </p:spPr>
      </p:cxn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gradFill rotWithShape="1">
            <a:gsLst>
              <a:gs pos="0">
                <a:srgbClr val="5E9EFF"/>
              </a:gs>
              <a:gs pos="39999">
                <a:srgbClr val="85C2FF"/>
              </a:gs>
              <a:gs pos="70000">
                <a:srgbClr val="C4D6EB"/>
              </a:gs>
              <a:gs pos="100000">
                <a:srgbClr val="FFEBFA"/>
              </a:gs>
            </a:gsLst>
            <a:lin ang="5400000" scaled="0"/>
          </a:gradFill>
        </p:spPr>
        <p:txBody>
          <a:bodyPr>
            <a:normAutofit/>
          </a:bodyPr>
          <a:lstStyle/>
          <a:p>
            <a:r>
              <a:rPr lang="es-ES" sz="2800" b="1" dirty="0" smtClean="0">
                <a:solidFill>
                  <a:srgbClr val="B907A4"/>
                </a:solidFill>
                <a:latin typeface="Arial" pitchFamily="34" charset="0"/>
                <a:cs typeface="Arial" pitchFamily="34" charset="0"/>
              </a:rPr>
              <a:t>Cadena de transporte electrónica alternativa </a:t>
            </a:r>
            <a:br>
              <a:rPr lang="es-ES" sz="2800" b="1" dirty="0" smtClean="0">
                <a:solidFill>
                  <a:srgbClr val="B907A4"/>
                </a:solidFill>
                <a:latin typeface="Arial" pitchFamily="34" charset="0"/>
                <a:cs typeface="Arial" pitchFamily="34" charset="0"/>
              </a:rPr>
            </a:br>
            <a:r>
              <a:rPr lang="es-ES" sz="2800" b="1" dirty="0" smtClean="0">
                <a:solidFill>
                  <a:srgbClr val="B907A4"/>
                </a:solidFill>
                <a:latin typeface="Arial" pitchFamily="34" charset="0"/>
                <a:cs typeface="Arial" pitchFamily="34" charset="0"/>
              </a:rPr>
              <a:t>en plantas </a:t>
            </a:r>
            <a:r>
              <a:rPr lang="es-ES" sz="2800" dirty="0" smtClean="0">
                <a:solidFill>
                  <a:srgbClr val="C00000"/>
                </a:solidFill>
                <a:latin typeface="Arial" pitchFamily="34" charset="0"/>
                <a:cs typeface="Arial" pitchFamily="34" charset="0"/>
              </a:rPr>
              <a:t>- </a:t>
            </a:r>
            <a:r>
              <a:rPr lang="es-ES" sz="2800" i="1" dirty="0" smtClean="0">
                <a:solidFill>
                  <a:srgbClr val="0000CC"/>
                </a:solidFill>
                <a:latin typeface="Arial" pitchFamily="34" charset="0"/>
                <a:cs typeface="Arial" pitchFamily="34" charset="0"/>
              </a:rPr>
              <a:t>Papel fisiológico </a:t>
            </a:r>
          </a:p>
        </p:txBody>
      </p:sp>
      <p:sp>
        <p:nvSpPr>
          <p:cNvPr id="43011" name="Rectangle 3"/>
          <p:cNvSpPr>
            <a:spLocks noGrp="1" noChangeArrowheads="1"/>
          </p:cNvSpPr>
          <p:nvPr>
            <p:ph type="body" idx="1"/>
          </p:nvPr>
        </p:nvSpPr>
        <p:spPr>
          <a:solidFill>
            <a:srgbClr val="F5FA28"/>
          </a:solidFill>
        </p:spPr>
        <p:txBody>
          <a:bodyPr/>
          <a:lstStyle/>
          <a:p>
            <a:pPr eaLnBrk="1" hangingPunct="1"/>
            <a:r>
              <a:rPr lang="es-ES" sz="2000" b="1" dirty="0" smtClean="0"/>
              <a:t>Producción de calor en algunas especies vegetales como por ej. </a:t>
            </a:r>
            <a:r>
              <a:rPr lang="es-ES" sz="2000" b="1" i="1" dirty="0" err="1" smtClean="0"/>
              <a:t>Araceae</a:t>
            </a:r>
            <a:r>
              <a:rPr lang="es-ES" sz="2000" b="1" i="1" dirty="0" smtClean="0"/>
              <a:t> </a:t>
            </a:r>
            <a:r>
              <a:rPr lang="es-ES" sz="2000" b="1" dirty="0" err="1" smtClean="0"/>
              <a:t>species</a:t>
            </a:r>
            <a:r>
              <a:rPr lang="es-ES" sz="2000" b="1" dirty="0" smtClean="0"/>
              <a:t> en un etapa anterior a la polinización para producción de compuestos aromáticos que atraen a los polinizadores.</a:t>
            </a:r>
          </a:p>
          <a:p>
            <a:pPr eaLnBrk="1" hangingPunct="1"/>
            <a:endParaRPr lang="es-ES" sz="2000" b="1" dirty="0" smtClean="0"/>
          </a:p>
          <a:p>
            <a:pPr eaLnBrk="1" hangingPunct="1"/>
            <a:r>
              <a:rPr lang="es-ES" sz="2000" b="1" dirty="0" smtClean="0"/>
              <a:t>Es activa durante períodos de altas velocidades de oxidación de sustratos para evitar la producción de radicales libres.(Esqueletos carbonados </a:t>
            </a:r>
            <a:r>
              <a:rPr lang="es-ES" sz="2000" b="1" dirty="0" err="1" smtClean="0"/>
              <a:t>C.Krebs</a:t>
            </a:r>
            <a:r>
              <a:rPr lang="es-ES" sz="2000" b="1" dirty="0" smtClean="0"/>
              <a:t>)</a:t>
            </a:r>
          </a:p>
          <a:p>
            <a:pPr eaLnBrk="1" hangingPunct="1"/>
            <a:endParaRPr lang="es-ES" sz="2000" b="1" dirty="0" smtClean="0"/>
          </a:p>
          <a:p>
            <a:pPr eaLnBrk="1" hangingPunct="1"/>
            <a:r>
              <a:rPr lang="es-ES" sz="2000" b="1" dirty="0" smtClean="0"/>
              <a:t>Es activa en situaciones de estrés (sequia, temperaturas extremas, tóxicos presentes en el suelo, falta de Pi, patógenos)( en estas situaciones disminuye la velocidad de la cadena respiratoria normal)</a:t>
            </a:r>
          </a:p>
          <a:p>
            <a:pPr eaLnBrk="1" hangingPunct="1"/>
            <a:endParaRPr lang="es-ES" sz="2000" b="1" dirty="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Título"/>
          <p:cNvSpPr>
            <a:spLocks noGrp="1"/>
          </p:cNvSpPr>
          <p:nvPr>
            <p:ph type="title"/>
          </p:nvPr>
        </p:nvSpPr>
        <p:spPr/>
        <p:txBody>
          <a:bodyPr>
            <a:normAutofit fontScale="90000"/>
          </a:bodyPr>
          <a:lstStyle/>
          <a:p>
            <a:pPr eaLnBrk="1" hangingPunct="1"/>
            <a:r>
              <a:rPr lang="es-ES" sz="2800" b="1" dirty="0" smtClean="0">
                <a:latin typeface="Arial" charset="0"/>
                <a:cs typeface="Arial" charset="0"/>
              </a:rPr>
              <a:t/>
            </a:r>
            <a:br>
              <a:rPr lang="es-ES" sz="2800" b="1" dirty="0" smtClean="0">
                <a:latin typeface="Arial" charset="0"/>
                <a:cs typeface="Arial" charset="0"/>
              </a:rPr>
            </a:br>
            <a:r>
              <a:rPr lang="es-ES" sz="2800" b="1" dirty="0" smtClean="0">
                <a:latin typeface="Arial" charset="0"/>
                <a:cs typeface="Arial" charset="0"/>
              </a:rPr>
              <a:t/>
            </a:r>
            <a:br>
              <a:rPr lang="es-ES" sz="2800" b="1" dirty="0" smtClean="0">
                <a:latin typeface="Arial" charset="0"/>
                <a:cs typeface="Arial" charset="0"/>
              </a:rPr>
            </a:br>
            <a:r>
              <a:rPr lang="es-ES" sz="2800" b="1" dirty="0" smtClean="0">
                <a:latin typeface="Arial" charset="0"/>
                <a:cs typeface="Arial" charset="0"/>
              </a:rPr>
              <a:t/>
            </a:r>
            <a:br>
              <a:rPr lang="es-ES" sz="2800" b="1" dirty="0" smtClean="0">
                <a:latin typeface="Arial" charset="0"/>
                <a:cs typeface="Arial" charset="0"/>
              </a:rPr>
            </a:br>
            <a:r>
              <a:rPr lang="es-ES" sz="2400" b="1" dirty="0" smtClean="0">
                <a:solidFill>
                  <a:srgbClr val="0070C0"/>
                </a:solidFill>
                <a:latin typeface="Arial" charset="0"/>
                <a:cs typeface="Arial" charset="0"/>
              </a:rPr>
              <a:t>BIBLIOGRAFÍA</a:t>
            </a:r>
            <a:br>
              <a:rPr lang="es-ES" sz="2400" b="1" dirty="0" smtClean="0">
                <a:solidFill>
                  <a:srgbClr val="0070C0"/>
                </a:solidFill>
                <a:latin typeface="Arial" charset="0"/>
                <a:cs typeface="Arial" charset="0"/>
              </a:rPr>
            </a:br>
            <a:r>
              <a:rPr lang="es-ES" sz="2400" b="1" dirty="0" smtClean="0">
                <a:solidFill>
                  <a:srgbClr val="0070C0"/>
                </a:solidFill>
                <a:latin typeface="Arial" charset="0"/>
                <a:cs typeface="Arial" charset="0"/>
              </a:rPr>
              <a:t/>
            </a:r>
            <a:br>
              <a:rPr lang="es-ES" sz="2400" b="1" dirty="0" smtClean="0">
                <a:solidFill>
                  <a:srgbClr val="0070C0"/>
                </a:solidFill>
                <a:latin typeface="Arial" charset="0"/>
                <a:cs typeface="Arial" charset="0"/>
              </a:rPr>
            </a:br>
            <a:r>
              <a:rPr lang="es-ES" sz="2400" b="1" dirty="0" smtClean="0">
                <a:solidFill>
                  <a:srgbClr val="0070C0"/>
                </a:solidFill>
                <a:latin typeface="Arial" charset="0"/>
                <a:cs typeface="Arial" charset="0"/>
              </a:rPr>
              <a:t/>
            </a:r>
            <a:br>
              <a:rPr lang="es-ES" sz="2400" b="1" dirty="0" smtClean="0">
                <a:solidFill>
                  <a:srgbClr val="0070C0"/>
                </a:solidFill>
                <a:latin typeface="Arial" charset="0"/>
                <a:cs typeface="Arial" charset="0"/>
              </a:rPr>
            </a:br>
            <a:endParaRPr lang="es-ES" sz="2400" b="1" dirty="0" smtClean="0">
              <a:solidFill>
                <a:srgbClr val="0070C0"/>
              </a:solidFill>
              <a:latin typeface="Arial" charset="0"/>
              <a:cs typeface="Arial" charset="0"/>
            </a:endParaRPr>
          </a:p>
        </p:txBody>
      </p:sp>
      <p:sp>
        <p:nvSpPr>
          <p:cNvPr id="50179" name="2 Marcador de contenido"/>
          <p:cNvSpPr>
            <a:spLocks noGrp="1"/>
          </p:cNvSpPr>
          <p:nvPr>
            <p:ph idx="1"/>
          </p:nvPr>
        </p:nvSpPr>
        <p:spPr/>
        <p:txBody>
          <a:bodyPr/>
          <a:lstStyle/>
          <a:p>
            <a:pPr eaLnBrk="1" hangingPunct="1"/>
            <a:r>
              <a:rPr lang="es-ES" sz="2000" b="1" dirty="0" smtClean="0">
                <a:latin typeface="Arial" charset="0"/>
                <a:cs typeface="Arial" charset="0"/>
              </a:rPr>
              <a:t>“Química Biológica”-</a:t>
            </a:r>
            <a:r>
              <a:rPr lang="es-ES" sz="2000" b="1" dirty="0" err="1" smtClean="0">
                <a:latin typeface="Arial" charset="0"/>
                <a:cs typeface="Arial" charset="0"/>
              </a:rPr>
              <a:t>Lehninger</a:t>
            </a:r>
            <a:r>
              <a:rPr lang="es-ES" sz="2000" b="1" dirty="0" smtClean="0">
                <a:latin typeface="Arial" charset="0"/>
                <a:cs typeface="Arial" charset="0"/>
              </a:rPr>
              <a:t> A. L., Cap. 19,  4ª </a:t>
            </a:r>
            <a:r>
              <a:rPr lang="es-ES" sz="2000" b="1" dirty="0" err="1" smtClean="0">
                <a:latin typeface="Arial" charset="0"/>
                <a:cs typeface="Arial" charset="0"/>
              </a:rPr>
              <a:t>Edic</a:t>
            </a:r>
            <a:r>
              <a:rPr lang="es-ES" sz="2000" b="1" dirty="0" smtClean="0">
                <a:latin typeface="Arial" charset="0"/>
                <a:cs typeface="Arial" charset="0"/>
              </a:rPr>
              <a:t>. (2007) </a:t>
            </a:r>
          </a:p>
          <a:p>
            <a:pPr eaLnBrk="1" hangingPunct="1"/>
            <a:r>
              <a:rPr lang="es-ES" sz="2000" b="1" dirty="0" smtClean="0">
                <a:latin typeface="Arial" charset="0"/>
                <a:cs typeface="Arial" charset="0"/>
              </a:rPr>
              <a:t>“Bioquímica” - </a:t>
            </a:r>
            <a:r>
              <a:rPr lang="es-ES" sz="2000" b="1" dirty="0" err="1" smtClean="0">
                <a:latin typeface="Arial" charset="0"/>
                <a:cs typeface="Arial" charset="0"/>
              </a:rPr>
              <a:t>Mathews</a:t>
            </a:r>
            <a:r>
              <a:rPr lang="es-ES" sz="2000" b="1" dirty="0" smtClean="0">
                <a:latin typeface="Arial" charset="0"/>
                <a:cs typeface="Arial" charset="0"/>
              </a:rPr>
              <a:t> </a:t>
            </a:r>
            <a:r>
              <a:rPr lang="es-ES" sz="2000" b="1" dirty="0" err="1" smtClean="0">
                <a:latin typeface="Arial" charset="0"/>
                <a:cs typeface="Arial" charset="0"/>
              </a:rPr>
              <a:t>Ch.</a:t>
            </a:r>
            <a:r>
              <a:rPr lang="es-ES" sz="2000" b="1" dirty="0" smtClean="0">
                <a:latin typeface="Arial" charset="0"/>
                <a:cs typeface="Arial" charset="0"/>
              </a:rPr>
              <a:t>, Van </a:t>
            </a:r>
            <a:r>
              <a:rPr lang="es-ES" sz="2000" b="1" dirty="0" err="1" smtClean="0">
                <a:latin typeface="Arial" charset="0"/>
                <a:cs typeface="Arial" charset="0"/>
              </a:rPr>
              <a:t>Holde</a:t>
            </a:r>
            <a:r>
              <a:rPr lang="es-ES" sz="2000" b="1" dirty="0" smtClean="0">
                <a:latin typeface="Arial" charset="0"/>
                <a:cs typeface="Arial" charset="0"/>
              </a:rPr>
              <a:t> K.E., Ahern K. </a:t>
            </a:r>
            <a:r>
              <a:rPr lang="es-ES" sz="2000" b="1" dirty="0" err="1" smtClean="0">
                <a:latin typeface="Arial" charset="0"/>
                <a:cs typeface="Arial" charset="0"/>
              </a:rPr>
              <a:t>Cap</a:t>
            </a:r>
            <a:r>
              <a:rPr lang="es-ES" sz="2000" b="1" dirty="0" smtClean="0">
                <a:latin typeface="Arial" charset="0"/>
                <a:cs typeface="Arial" charset="0"/>
              </a:rPr>
              <a:t> 17: 665 – 699, 3ra </a:t>
            </a:r>
            <a:r>
              <a:rPr lang="es-ES" sz="2000" b="1" dirty="0" err="1" smtClean="0">
                <a:latin typeface="Arial" charset="0"/>
                <a:cs typeface="Arial" charset="0"/>
              </a:rPr>
              <a:t>Edic</a:t>
            </a:r>
            <a:r>
              <a:rPr lang="es-ES" sz="2000" b="1" dirty="0" smtClean="0">
                <a:latin typeface="Arial" charset="0"/>
                <a:cs typeface="Arial" charset="0"/>
              </a:rPr>
              <a:t>., </a:t>
            </a:r>
            <a:r>
              <a:rPr lang="es-ES" sz="2000" b="1" dirty="0" err="1" smtClean="0">
                <a:latin typeface="Arial" charset="0"/>
                <a:cs typeface="Arial" charset="0"/>
              </a:rPr>
              <a:t>Pearson</a:t>
            </a:r>
            <a:r>
              <a:rPr lang="es-ES" sz="2000" b="1" dirty="0" smtClean="0">
                <a:latin typeface="Arial" charset="0"/>
                <a:cs typeface="Arial" charset="0"/>
              </a:rPr>
              <a:t> </a:t>
            </a:r>
            <a:r>
              <a:rPr lang="es-ES" sz="2000" b="1" dirty="0" err="1" smtClean="0">
                <a:latin typeface="Arial" charset="0"/>
                <a:cs typeface="Arial" charset="0"/>
              </a:rPr>
              <a:t>Educ</a:t>
            </a:r>
            <a:r>
              <a:rPr lang="es-ES" sz="2000" b="1" dirty="0" smtClean="0">
                <a:latin typeface="Arial" charset="0"/>
                <a:cs typeface="Arial" charset="0"/>
              </a:rPr>
              <a:t>. S.A. (2002)</a:t>
            </a:r>
          </a:p>
          <a:p>
            <a:pPr eaLnBrk="1" hangingPunct="1"/>
            <a:r>
              <a:rPr lang="es-ES" sz="2000" b="1" dirty="0" smtClean="0">
                <a:latin typeface="Arial" charset="0"/>
                <a:cs typeface="Arial" charset="0"/>
              </a:rPr>
              <a:t>“Fisiología Vegetal” – </a:t>
            </a:r>
            <a:r>
              <a:rPr lang="es-ES" sz="2000" b="1" dirty="0" err="1" smtClean="0">
                <a:latin typeface="Arial" charset="0"/>
                <a:cs typeface="Arial" charset="0"/>
              </a:rPr>
              <a:t>Taiz</a:t>
            </a:r>
            <a:r>
              <a:rPr lang="es-ES" sz="2000" b="1" dirty="0" smtClean="0">
                <a:latin typeface="Arial" charset="0"/>
                <a:cs typeface="Arial" charset="0"/>
              </a:rPr>
              <a:t> L., </a:t>
            </a:r>
            <a:r>
              <a:rPr lang="es-ES" sz="2000" b="1" dirty="0" err="1" smtClean="0">
                <a:latin typeface="Arial" charset="0"/>
                <a:cs typeface="Arial" charset="0"/>
              </a:rPr>
              <a:t>Zeiger</a:t>
            </a:r>
            <a:r>
              <a:rPr lang="es-ES" sz="2000" b="1" dirty="0" smtClean="0">
                <a:latin typeface="Arial" charset="0"/>
                <a:cs typeface="Arial" charset="0"/>
              </a:rPr>
              <a:t> E., </a:t>
            </a:r>
            <a:r>
              <a:rPr lang="es-ES" sz="2000" b="1" dirty="0" err="1" smtClean="0">
                <a:latin typeface="Arial" charset="0"/>
                <a:cs typeface="Arial" charset="0"/>
              </a:rPr>
              <a:t>Vol</a:t>
            </a:r>
            <a:r>
              <a:rPr lang="es-ES" sz="2000" b="1" dirty="0" smtClean="0">
                <a:latin typeface="Arial" charset="0"/>
                <a:cs typeface="Arial" charset="0"/>
              </a:rPr>
              <a:t> I , </a:t>
            </a:r>
            <a:r>
              <a:rPr lang="es-ES" sz="2000" b="1" dirty="0" err="1" smtClean="0">
                <a:latin typeface="Arial" charset="0"/>
                <a:cs typeface="Arial" charset="0"/>
              </a:rPr>
              <a:t>Cap</a:t>
            </a:r>
            <a:r>
              <a:rPr lang="es-ES" sz="2000" b="1" dirty="0" smtClean="0">
                <a:latin typeface="Arial" charset="0"/>
                <a:cs typeface="Arial" charset="0"/>
              </a:rPr>
              <a:t> 7, </a:t>
            </a:r>
          </a:p>
          <a:p>
            <a:pPr eaLnBrk="1" hangingPunct="1">
              <a:buFont typeface="Wingdings 2" pitchFamily="18" charset="2"/>
              <a:buNone/>
            </a:pPr>
            <a:r>
              <a:rPr lang="es-ES" sz="2000" b="1" dirty="0" smtClean="0">
                <a:latin typeface="Arial" charset="0"/>
                <a:cs typeface="Arial" charset="0"/>
              </a:rPr>
              <a:t>	3ra </a:t>
            </a:r>
            <a:r>
              <a:rPr lang="es-ES" sz="2000" b="1" dirty="0" err="1" smtClean="0">
                <a:latin typeface="Arial" charset="0"/>
                <a:cs typeface="Arial" charset="0"/>
              </a:rPr>
              <a:t>Edic</a:t>
            </a:r>
            <a:r>
              <a:rPr lang="es-ES" sz="2000" b="1" dirty="0" smtClean="0">
                <a:latin typeface="Arial" charset="0"/>
                <a:cs typeface="Arial" charset="0"/>
              </a:rPr>
              <a:t>., (2006)</a:t>
            </a:r>
          </a:p>
          <a:p>
            <a:pPr eaLnBrk="1" hangingPunct="1">
              <a:buFont typeface="Wingdings 2" pitchFamily="18" charset="2"/>
              <a:buNone/>
            </a:pPr>
            <a:endParaRPr lang="es-ES" sz="2000" b="1" dirty="0" smtClean="0">
              <a:latin typeface="Arial" charset="0"/>
              <a:cs typeface="Arial" charset="0"/>
            </a:endParaRPr>
          </a:p>
          <a:p>
            <a:pPr eaLnBrk="1" hangingPunct="1">
              <a:buFont typeface="Wingdings 2" pitchFamily="18" charset="2"/>
              <a:buNone/>
            </a:pPr>
            <a:endParaRPr lang="es-AR" sz="2000" dirty="0" smtClean="0">
              <a:latin typeface="Arial" charset="0"/>
              <a:cs typeface="Arial" charset="0"/>
            </a:endParaRPr>
          </a:p>
          <a:p>
            <a:pPr eaLnBrk="1" hangingPunct="1"/>
            <a:endParaRPr lang="es-ES" sz="2400" b="1" dirty="0" smtClean="0">
              <a:latin typeface="Arial" charset="0"/>
              <a:cs typeface="Arial" charset="0"/>
            </a:endParaRPr>
          </a:p>
          <a:p>
            <a:pPr eaLnBrk="1" hangingPunct="1"/>
            <a:endParaRPr lang="es-ES" sz="2400" dirty="0" smtClean="0"/>
          </a:p>
          <a:p>
            <a:pPr eaLnBrk="1" hangingPunct="1">
              <a:buFont typeface="Wingdings" pitchFamily="2" charset="2"/>
              <a:buNone/>
            </a:pPr>
            <a:endParaRPr lang="es-ES" sz="24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92163" y="404813"/>
            <a:ext cx="7559675" cy="6002337"/>
          </a:xfrm>
          <a:prstGeom prst="rect">
            <a:avLst/>
          </a:prstGeom>
          <a:solidFill>
            <a:schemeClr val="bg1">
              <a:lumMod val="85000"/>
            </a:schemeClr>
          </a:solidFill>
        </p:spPr>
        <p:txBody>
          <a:bodyPr>
            <a:spAutoFit/>
          </a:bodyPr>
          <a:lstStyle/>
          <a:p>
            <a:pPr marL="285750" indent="-285750" fontAlgn="auto">
              <a:spcBef>
                <a:spcPts val="0"/>
              </a:spcBef>
              <a:spcAft>
                <a:spcPts val="0"/>
              </a:spcAft>
              <a:buFont typeface="Arial" pitchFamily="34" charset="0"/>
              <a:buChar char="•"/>
              <a:defRPr/>
            </a:pPr>
            <a:r>
              <a:rPr lang="es-MX" sz="2400" b="1" dirty="0">
                <a:latin typeface="Comic Sans MS" pitchFamily="66" charset="0"/>
                <a:cs typeface="+mn-cs"/>
              </a:rPr>
              <a:t>Gran parte de los sustratos oxidados en el organismo sufren deshidrogenación.</a:t>
            </a:r>
          </a:p>
          <a:p>
            <a:pPr fontAlgn="auto">
              <a:spcBef>
                <a:spcPts val="0"/>
              </a:spcBef>
              <a:spcAft>
                <a:spcPts val="0"/>
              </a:spcAft>
              <a:defRPr/>
            </a:pPr>
            <a:endParaRPr lang="es-MX" sz="2400" b="1" dirty="0">
              <a:latin typeface="Comic Sans MS" pitchFamily="66" charset="0"/>
              <a:cs typeface="+mn-cs"/>
            </a:endParaRPr>
          </a:p>
          <a:p>
            <a:pPr marL="285750" indent="-285750" fontAlgn="auto">
              <a:spcBef>
                <a:spcPts val="0"/>
              </a:spcBef>
              <a:spcAft>
                <a:spcPts val="0"/>
              </a:spcAft>
              <a:buFont typeface="Arial" pitchFamily="34" charset="0"/>
              <a:buChar char="•"/>
              <a:defRPr/>
            </a:pPr>
            <a:r>
              <a:rPr lang="es-MX" sz="2400" b="1" dirty="0">
                <a:latin typeface="Comic Sans MS" pitchFamily="66" charset="0"/>
                <a:cs typeface="+mn-cs"/>
              </a:rPr>
              <a:t>Las reacciones de deshidrogenación son catalizadas por las </a:t>
            </a:r>
          </a:p>
          <a:p>
            <a:pPr fontAlgn="auto">
              <a:spcBef>
                <a:spcPts val="0"/>
              </a:spcBef>
              <a:spcAft>
                <a:spcPts val="0"/>
              </a:spcAft>
              <a:defRPr/>
            </a:pPr>
            <a:endParaRPr lang="es-MX" sz="2400" b="1" dirty="0">
              <a:latin typeface="Comic Sans MS" pitchFamily="66" charset="0"/>
              <a:cs typeface="+mn-cs"/>
            </a:endParaRPr>
          </a:p>
          <a:p>
            <a:pPr algn="ctr" fontAlgn="auto">
              <a:spcBef>
                <a:spcPts val="0"/>
              </a:spcBef>
              <a:spcAft>
                <a:spcPts val="0"/>
              </a:spcAft>
              <a:defRPr/>
            </a:pPr>
            <a:r>
              <a:rPr lang="es-MX" sz="2400" b="1" dirty="0">
                <a:latin typeface="Comic Sans MS" pitchFamily="66" charset="0"/>
                <a:cs typeface="+mn-cs"/>
              </a:rPr>
              <a:t>ENZIMAS DESHIDROGENASAS</a:t>
            </a:r>
          </a:p>
          <a:p>
            <a:pPr fontAlgn="auto">
              <a:spcBef>
                <a:spcPts val="0"/>
              </a:spcBef>
              <a:spcAft>
                <a:spcPts val="0"/>
              </a:spcAft>
              <a:defRPr/>
            </a:pPr>
            <a:endParaRPr lang="es-MX" sz="2400" b="1" dirty="0">
              <a:latin typeface="Comic Sans MS" pitchFamily="66" charset="0"/>
              <a:cs typeface="+mn-cs"/>
            </a:endParaRPr>
          </a:p>
          <a:p>
            <a:pPr marL="285750" indent="-285750" fontAlgn="auto">
              <a:spcBef>
                <a:spcPts val="0"/>
              </a:spcBef>
              <a:spcAft>
                <a:spcPts val="0"/>
              </a:spcAft>
              <a:buFont typeface="Arial" pitchFamily="34" charset="0"/>
              <a:buChar char="•"/>
              <a:defRPr/>
            </a:pPr>
            <a:r>
              <a:rPr lang="es-MX" sz="2400" b="1" dirty="0">
                <a:latin typeface="Comic Sans MS" pitchFamily="66" charset="0"/>
                <a:cs typeface="+mn-cs"/>
              </a:rPr>
              <a:t>En estas reacciones el hidrógeno es captado por una coenzima.</a:t>
            </a:r>
          </a:p>
          <a:p>
            <a:pPr fontAlgn="auto">
              <a:spcBef>
                <a:spcPts val="0"/>
              </a:spcBef>
              <a:spcAft>
                <a:spcPts val="0"/>
              </a:spcAft>
              <a:defRPr/>
            </a:pPr>
            <a:endParaRPr lang="es-MX" sz="2400" b="1" dirty="0">
              <a:latin typeface="Comic Sans MS" pitchFamily="66" charset="0"/>
              <a:cs typeface="+mn-cs"/>
            </a:endParaRPr>
          </a:p>
          <a:p>
            <a:pPr marL="285750" indent="-285750" fontAlgn="auto">
              <a:spcBef>
                <a:spcPts val="0"/>
              </a:spcBef>
              <a:spcAft>
                <a:spcPts val="0"/>
              </a:spcAft>
              <a:buFont typeface="Arial" pitchFamily="34" charset="0"/>
              <a:buChar char="•"/>
              <a:defRPr/>
            </a:pPr>
            <a:r>
              <a:rPr lang="es-MX" sz="2400" b="1" dirty="0">
                <a:latin typeface="Comic Sans MS" pitchFamily="66" charset="0"/>
                <a:cs typeface="+mn-cs"/>
              </a:rPr>
              <a:t>Las coenzimas pueden ser: </a:t>
            </a:r>
          </a:p>
          <a:p>
            <a:pPr fontAlgn="auto">
              <a:spcBef>
                <a:spcPts val="0"/>
              </a:spcBef>
              <a:spcAft>
                <a:spcPts val="0"/>
              </a:spcAft>
              <a:defRPr/>
            </a:pPr>
            <a:endParaRPr lang="es-MX" sz="2400" b="1" dirty="0">
              <a:latin typeface="Comic Sans MS" pitchFamily="66" charset="0"/>
              <a:cs typeface="+mn-cs"/>
            </a:endParaRPr>
          </a:p>
          <a:p>
            <a:pPr fontAlgn="auto">
              <a:spcBef>
                <a:spcPts val="0"/>
              </a:spcBef>
              <a:spcAft>
                <a:spcPts val="0"/>
              </a:spcAft>
              <a:defRPr/>
            </a:pPr>
            <a:r>
              <a:rPr lang="es-MX" sz="2400" b="1" dirty="0">
                <a:latin typeface="Comic Sans MS" pitchFamily="66" charset="0"/>
                <a:cs typeface="+mn-cs"/>
              </a:rPr>
              <a:t>	- Nicotinamida (NAD o NADP) </a:t>
            </a:r>
          </a:p>
          <a:p>
            <a:pPr fontAlgn="auto">
              <a:spcBef>
                <a:spcPts val="0"/>
              </a:spcBef>
              <a:spcAft>
                <a:spcPts val="0"/>
              </a:spcAft>
              <a:defRPr/>
            </a:pPr>
            <a:r>
              <a:rPr lang="es-MX" sz="2400" b="1" dirty="0">
                <a:latin typeface="Comic Sans MS" pitchFamily="66" charset="0"/>
                <a:cs typeface="+mn-cs"/>
              </a:rPr>
              <a:t>	- Flavina (FAD o FMN).</a:t>
            </a:r>
            <a:endParaRPr lang="es-MX" sz="2400" dirty="0">
              <a:cs typeface="+mn-cs"/>
            </a:endParaRPr>
          </a:p>
          <a:p>
            <a:pPr fontAlgn="auto">
              <a:spcBef>
                <a:spcPts val="0"/>
              </a:spcBef>
              <a:spcAft>
                <a:spcPts val="0"/>
              </a:spcAft>
              <a:defRPr/>
            </a:pPr>
            <a:endParaRPr lang="es-AR" sz="2400" dirty="0">
              <a:latin typeface="+mn-lt"/>
              <a:cs typeface="+mn-cs"/>
            </a:endParaRPr>
          </a:p>
        </p:txBody>
      </p:sp>
      <p:sp>
        <p:nvSpPr>
          <p:cNvPr id="19459" name="Rectángulo 2"/>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Tree>
    <p:extLst>
      <p:ext uri="{BB962C8B-B14F-4D97-AF65-F5344CB8AC3E}">
        <p14:creationId xmlns="" xmlns:p14="http://schemas.microsoft.com/office/powerpoint/2010/main" val="20062419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323850" y="0"/>
            <a:ext cx="8229600" cy="1143000"/>
          </a:xfrm>
          <a:gradFill rotWithShape="1">
            <a:gsLst>
              <a:gs pos="0">
                <a:srgbClr val="5E9EFF"/>
              </a:gs>
              <a:gs pos="39999">
                <a:srgbClr val="85C2FF"/>
              </a:gs>
              <a:gs pos="70000">
                <a:srgbClr val="C4D6EB"/>
              </a:gs>
              <a:gs pos="100000">
                <a:srgbClr val="FFEBFA"/>
              </a:gs>
            </a:gsLst>
            <a:lin ang="5400000" scaled="0"/>
          </a:gradFill>
        </p:spPr>
        <p:txBody>
          <a:bodyPr/>
          <a:lstStyle/>
          <a:p>
            <a:pPr eaLnBrk="1" hangingPunct="1">
              <a:defRPr/>
            </a:pPr>
            <a:r>
              <a:rPr lang="es-AR" sz="3200" b="1" dirty="0" smtClean="0">
                <a:solidFill>
                  <a:srgbClr val="FF0000"/>
                </a:solidFill>
              </a:rPr>
              <a:t>NIACINA O VITAMINA B3</a:t>
            </a:r>
            <a:br>
              <a:rPr lang="es-AR" sz="3200" b="1" dirty="0" smtClean="0">
                <a:solidFill>
                  <a:srgbClr val="FF0000"/>
                </a:solidFill>
              </a:rPr>
            </a:br>
            <a:r>
              <a:rPr lang="es-AR" sz="3200" b="1" dirty="0" smtClean="0">
                <a:solidFill>
                  <a:srgbClr val="FF0000"/>
                </a:solidFill>
              </a:rPr>
              <a:t>RIBOFLAVINA O VITAMINA B2</a:t>
            </a:r>
            <a:endParaRPr lang="es-MX" sz="3200" b="1" dirty="0" smtClean="0">
              <a:solidFill>
                <a:srgbClr val="FF0000"/>
              </a:solidFill>
            </a:endParaRPr>
          </a:p>
        </p:txBody>
      </p:sp>
      <p:grpSp>
        <p:nvGrpSpPr>
          <p:cNvPr id="2" name="Group 38"/>
          <p:cNvGrpSpPr>
            <a:grpSpLocks/>
          </p:cNvGrpSpPr>
          <p:nvPr/>
        </p:nvGrpSpPr>
        <p:grpSpPr bwMode="auto">
          <a:xfrm>
            <a:off x="4932363" y="1196975"/>
            <a:ext cx="3455987" cy="3949700"/>
            <a:chOff x="3107" y="935"/>
            <a:chExt cx="2177" cy="2488"/>
          </a:xfrm>
        </p:grpSpPr>
        <p:pic>
          <p:nvPicPr>
            <p:cNvPr id="44048" name="Picture 6" descr="B2-riboflavin"/>
            <p:cNvPicPr>
              <a:picLocks noChangeAspect="1" noChangeArrowheads="1"/>
            </p:cNvPicPr>
            <p:nvPr/>
          </p:nvPicPr>
          <p:blipFill>
            <a:blip r:embed="rId2">
              <a:lum bright="-66000" contrast="12000"/>
            </a:blip>
            <a:srcRect/>
            <a:stretch>
              <a:fillRect/>
            </a:stretch>
          </p:blipFill>
          <p:spPr bwMode="auto">
            <a:xfrm>
              <a:off x="3107" y="935"/>
              <a:ext cx="2177" cy="2132"/>
            </a:xfrm>
            <a:prstGeom prst="rect">
              <a:avLst/>
            </a:prstGeom>
            <a:solidFill>
              <a:srgbClr val="FFFFFF"/>
            </a:solidFill>
            <a:ln w="9525">
              <a:noFill/>
              <a:miter lim="800000"/>
              <a:headEnd/>
              <a:tailEnd/>
            </a:ln>
          </p:spPr>
        </p:pic>
        <p:sp>
          <p:nvSpPr>
            <p:cNvPr id="44049" name="Text Box 19"/>
            <p:cNvSpPr txBox="1">
              <a:spLocks noChangeArrowheads="1"/>
            </p:cNvSpPr>
            <p:nvPr/>
          </p:nvSpPr>
          <p:spPr bwMode="auto">
            <a:xfrm>
              <a:off x="3560" y="3058"/>
              <a:ext cx="1679" cy="365"/>
            </a:xfrm>
            <a:prstGeom prst="rect">
              <a:avLst/>
            </a:prstGeom>
            <a:solidFill>
              <a:schemeClr val="bg1"/>
            </a:solidFill>
            <a:ln w="9525">
              <a:noFill/>
              <a:miter lim="800000"/>
              <a:headEnd/>
              <a:tailEnd/>
            </a:ln>
          </p:spPr>
          <p:txBody>
            <a:bodyPr>
              <a:spAutoFit/>
            </a:bodyPr>
            <a:lstStyle/>
            <a:p>
              <a:pPr>
                <a:spcBef>
                  <a:spcPct val="50000"/>
                </a:spcBef>
              </a:pPr>
              <a:r>
                <a:rPr lang="es-AR" sz="3200" b="1"/>
                <a:t>Riboflavina</a:t>
              </a:r>
              <a:endParaRPr lang="es-MX" sz="3200" b="1"/>
            </a:p>
          </p:txBody>
        </p:sp>
      </p:grpSp>
      <p:sp>
        <p:nvSpPr>
          <p:cNvPr id="112661" name="Text Box 21"/>
          <p:cNvSpPr txBox="1">
            <a:spLocks noChangeArrowheads="1"/>
          </p:cNvSpPr>
          <p:nvPr/>
        </p:nvSpPr>
        <p:spPr bwMode="auto">
          <a:xfrm>
            <a:off x="5076825" y="5229225"/>
            <a:ext cx="2879725" cy="579438"/>
          </a:xfrm>
          <a:prstGeom prst="rect">
            <a:avLst/>
          </a:prstGeom>
          <a:solidFill>
            <a:srgbClr val="ED8B41"/>
          </a:solidFill>
          <a:ln w="9525">
            <a:noFill/>
            <a:miter lim="800000"/>
            <a:headEnd/>
            <a:tailEnd/>
          </a:ln>
        </p:spPr>
        <p:txBody>
          <a:bodyPr>
            <a:spAutoFit/>
          </a:bodyPr>
          <a:lstStyle/>
          <a:p>
            <a:pPr algn="ctr">
              <a:spcBef>
                <a:spcPct val="50000"/>
              </a:spcBef>
            </a:pPr>
            <a:r>
              <a:rPr lang="es-ES" sz="3200" b="1"/>
              <a:t>FAD (FMN)</a:t>
            </a:r>
            <a:endParaRPr lang="es-MX" sz="3200" b="1"/>
          </a:p>
        </p:txBody>
      </p:sp>
      <p:sp>
        <p:nvSpPr>
          <p:cNvPr id="44037" name="Text Box 30"/>
          <p:cNvSpPr txBox="1">
            <a:spLocks noChangeArrowheads="1"/>
          </p:cNvSpPr>
          <p:nvPr/>
        </p:nvSpPr>
        <p:spPr bwMode="auto">
          <a:xfrm>
            <a:off x="1547813" y="2781300"/>
            <a:ext cx="360362" cy="457200"/>
          </a:xfrm>
          <a:prstGeom prst="rect">
            <a:avLst/>
          </a:prstGeom>
          <a:noFill/>
          <a:ln w="9525">
            <a:noFill/>
            <a:miter lim="800000"/>
            <a:headEnd/>
            <a:tailEnd/>
          </a:ln>
        </p:spPr>
        <p:txBody>
          <a:bodyPr>
            <a:spAutoFit/>
          </a:bodyPr>
          <a:lstStyle/>
          <a:p>
            <a:pPr>
              <a:spcBef>
                <a:spcPct val="50000"/>
              </a:spcBef>
            </a:pPr>
            <a:r>
              <a:rPr lang="es-ES" sz="2400" b="1">
                <a:cs typeface="Arial" charset="0"/>
              </a:rPr>
              <a:t>+</a:t>
            </a:r>
          </a:p>
        </p:txBody>
      </p:sp>
      <p:grpSp>
        <p:nvGrpSpPr>
          <p:cNvPr id="3" name="Group 37"/>
          <p:cNvGrpSpPr>
            <a:grpSpLocks/>
          </p:cNvGrpSpPr>
          <p:nvPr/>
        </p:nvGrpSpPr>
        <p:grpSpPr bwMode="auto">
          <a:xfrm>
            <a:off x="395288" y="1773238"/>
            <a:ext cx="2879725" cy="3171825"/>
            <a:chOff x="612" y="1117"/>
            <a:chExt cx="1814" cy="1998"/>
          </a:xfrm>
        </p:grpSpPr>
        <p:grpSp>
          <p:nvGrpSpPr>
            <p:cNvPr id="4" name="Group 35"/>
            <p:cNvGrpSpPr>
              <a:grpSpLocks/>
            </p:cNvGrpSpPr>
            <p:nvPr/>
          </p:nvGrpSpPr>
          <p:grpSpPr bwMode="auto">
            <a:xfrm>
              <a:off x="612" y="1117"/>
              <a:ext cx="1769" cy="1606"/>
              <a:chOff x="612" y="1117"/>
              <a:chExt cx="1769" cy="1606"/>
            </a:xfrm>
          </p:grpSpPr>
          <p:sp>
            <p:nvSpPr>
              <p:cNvPr id="44044" name="Text Box 24"/>
              <p:cNvSpPr txBox="1">
                <a:spLocks noChangeArrowheads="1"/>
              </p:cNvSpPr>
              <p:nvPr/>
            </p:nvSpPr>
            <p:spPr bwMode="auto">
              <a:xfrm>
                <a:off x="975" y="1117"/>
                <a:ext cx="363" cy="288"/>
              </a:xfrm>
              <a:prstGeom prst="rect">
                <a:avLst/>
              </a:prstGeom>
              <a:solidFill>
                <a:schemeClr val="bg1"/>
              </a:solidFill>
              <a:ln w="9525">
                <a:noFill/>
                <a:miter lim="800000"/>
                <a:headEnd/>
                <a:tailEnd/>
              </a:ln>
            </p:spPr>
            <p:txBody>
              <a:bodyPr>
                <a:spAutoFit/>
              </a:bodyPr>
              <a:lstStyle/>
              <a:p>
                <a:pPr>
                  <a:spcBef>
                    <a:spcPct val="50000"/>
                  </a:spcBef>
                </a:pPr>
                <a:r>
                  <a:rPr lang="es-ES" sz="2400" b="1">
                    <a:cs typeface="Arial" charset="0"/>
                  </a:rPr>
                  <a:t>R</a:t>
                </a:r>
              </a:p>
            </p:txBody>
          </p:sp>
          <p:pic>
            <p:nvPicPr>
              <p:cNvPr id="44045" name="Picture 26" descr="NAD"/>
              <p:cNvPicPr>
                <a:picLocks noChangeAspect="1" noChangeArrowheads="1"/>
              </p:cNvPicPr>
              <p:nvPr/>
            </p:nvPicPr>
            <p:blipFill>
              <a:blip r:embed="rId3"/>
              <a:srcRect l="-3447" t="48802" r="69090" b="-1375"/>
              <a:stretch>
                <a:fillRect/>
              </a:stretch>
            </p:blipFill>
            <p:spPr bwMode="auto">
              <a:xfrm>
                <a:off x="612" y="1525"/>
                <a:ext cx="1769" cy="1194"/>
              </a:xfrm>
              <a:prstGeom prst="rect">
                <a:avLst/>
              </a:prstGeom>
              <a:noFill/>
              <a:ln w="9525">
                <a:noFill/>
                <a:miter lim="800000"/>
                <a:headEnd/>
                <a:tailEnd/>
              </a:ln>
            </p:spPr>
          </p:pic>
          <p:sp>
            <p:nvSpPr>
              <p:cNvPr id="44046" name="Text Box 28"/>
              <p:cNvSpPr txBox="1">
                <a:spLocks noChangeArrowheads="1"/>
              </p:cNvSpPr>
              <p:nvPr/>
            </p:nvSpPr>
            <p:spPr bwMode="auto">
              <a:xfrm>
                <a:off x="884" y="1344"/>
                <a:ext cx="454" cy="288"/>
              </a:xfrm>
              <a:prstGeom prst="rect">
                <a:avLst/>
              </a:prstGeom>
              <a:solidFill>
                <a:schemeClr val="bg1"/>
              </a:solidFill>
              <a:ln w="9525">
                <a:noFill/>
                <a:miter lim="800000"/>
                <a:headEnd/>
                <a:tailEnd/>
              </a:ln>
            </p:spPr>
            <p:txBody>
              <a:bodyPr>
                <a:spAutoFit/>
              </a:bodyPr>
              <a:lstStyle/>
              <a:p>
                <a:pPr>
                  <a:spcBef>
                    <a:spcPct val="50000"/>
                  </a:spcBef>
                </a:pPr>
                <a:r>
                  <a:rPr lang="es-ES" sz="2400" b="1">
                    <a:cs typeface="Arial" charset="0"/>
                  </a:rPr>
                  <a:t>  │</a:t>
                </a:r>
              </a:p>
            </p:txBody>
          </p:sp>
          <p:sp>
            <p:nvSpPr>
              <p:cNvPr id="44047" name="Text Box 29"/>
              <p:cNvSpPr txBox="1">
                <a:spLocks noChangeArrowheads="1"/>
              </p:cNvSpPr>
              <p:nvPr/>
            </p:nvSpPr>
            <p:spPr bwMode="auto">
              <a:xfrm>
                <a:off x="975" y="2205"/>
                <a:ext cx="272" cy="518"/>
              </a:xfrm>
              <a:prstGeom prst="rect">
                <a:avLst/>
              </a:prstGeom>
              <a:noFill/>
              <a:ln w="9525">
                <a:noFill/>
                <a:miter lim="800000"/>
                <a:headEnd/>
                <a:tailEnd/>
              </a:ln>
            </p:spPr>
            <p:txBody>
              <a:bodyPr>
                <a:spAutoFit/>
              </a:bodyPr>
              <a:lstStyle/>
              <a:p>
                <a:pPr>
                  <a:spcBef>
                    <a:spcPct val="50000"/>
                  </a:spcBef>
                </a:pPr>
                <a:r>
                  <a:rPr lang="es-ES" sz="2400" b="1">
                    <a:cs typeface="Arial" charset="0"/>
                  </a:rPr>
                  <a:t>│H</a:t>
                </a:r>
              </a:p>
            </p:txBody>
          </p:sp>
        </p:grpSp>
        <p:sp>
          <p:nvSpPr>
            <p:cNvPr id="44043" name="Text Box 31"/>
            <p:cNvSpPr txBox="1">
              <a:spLocks noChangeArrowheads="1"/>
            </p:cNvSpPr>
            <p:nvPr/>
          </p:nvSpPr>
          <p:spPr bwMode="auto">
            <a:xfrm>
              <a:off x="657" y="2750"/>
              <a:ext cx="1769" cy="365"/>
            </a:xfrm>
            <a:prstGeom prst="rect">
              <a:avLst/>
            </a:prstGeom>
            <a:solidFill>
              <a:srgbClr val="FFFFFF"/>
            </a:solidFill>
            <a:ln w="9525">
              <a:noFill/>
              <a:miter lim="800000"/>
              <a:headEnd/>
              <a:tailEnd/>
            </a:ln>
          </p:spPr>
          <p:txBody>
            <a:bodyPr>
              <a:spAutoFit/>
            </a:bodyPr>
            <a:lstStyle/>
            <a:p>
              <a:pPr>
                <a:spcBef>
                  <a:spcPct val="50000"/>
                </a:spcBef>
              </a:pPr>
              <a:r>
                <a:rPr lang="es-ES" sz="3200" b="1">
                  <a:cs typeface="Arial" charset="0"/>
                </a:rPr>
                <a:t>Nicotinamida</a:t>
              </a:r>
            </a:p>
          </p:txBody>
        </p:sp>
      </p:grpSp>
      <p:sp>
        <p:nvSpPr>
          <p:cNvPr id="112672" name="Text Box 32"/>
          <p:cNvSpPr txBox="1">
            <a:spLocks noChangeArrowheads="1"/>
          </p:cNvSpPr>
          <p:nvPr/>
        </p:nvSpPr>
        <p:spPr bwMode="auto">
          <a:xfrm>
            <a:off x="539750" y="5229225"/>
            <a:ext cx="2879725" cy="579438"/>
          </a:xfrm>
          <a:prstGeom prst="rect">
            <a:avLst/>
          </a:prstGeom>
          <a:solidFill>
            <a:srgbClr val="ED8B41"/>
          </a:solidFill>
          <a:ln w="9525">
            <a:noFill/>
            <a:miter lim="800000"/>
            <a:headEnd/>
            <a:tailEnd/>
          </a:ln>
        </p:spPr>
        <p:txBody>
          <a:bodyPr>
            <a:spAutoFit/>
          </a:bodyPr>
          <a:lstStyle/>
          <a:p>
            <a:pPr algn="ctr">
              <a:spcBef>
                <a:spcPct val="50000"/>
              </a:spcBef>
            </a:pPr>
            <a:r>
              <a:rPr lang="es-ES" sz="3200" b="1"/>
              <a:t>NAD (NADP)</a:t>
            </a:r>
            <a:endParaRPr lang="es-MX" sz="3200" b="1"/>
          </a:p>
        </p:txBody>
      </p:sp>
      <p:sp>
        <p:nvSpPr>
          <p:cNvPr id="112673" name="Text Box 33"/>
          <p:cNvSpPr txBox="1">
            <a:spLocks noChangeArrowheads="1"/>
          </p:cNvSpPr>
          <p:nvPr/>
        </p:nvSpPr>
        <p:spPr bwMode="auto">
          <a:xfrm>
            <a:off x="857225" y="5857892"/>
            <a:ext cx="7572427" cy="954107"/>
          </a:xfrm>
          <a:prstGeom prst="rect">
            <a:avLst/>
          </a:prstGeom>
          <a:solidFill>
            <a:srgbClr val="FFFF66"/>
          </a:solidFill>
          <a:ln w="9525">
            <a:noFill/>
            <a:miter lim="800000"/>
            <a:headEnd/>
            <a:tailEnd/>
          </a:ln>
        </p:spPr>
        <p:txBody>
          <a:bodyPr wrap="square">
            <a:spAutoFit/>
          </a:bodyPr>
          <a:lstStyle/>
          <a:p>
            <a:pPr>
              <a:spcBef>
                <a:spcPct val="20000"/>
              </a:spcBef>
              <a:buClr>
                <a:schemeClr val="tx1"/>
              </a:buClr>
              <a:buSzPct val="60000"/>
              <a:buFontTx/>
              <a:buChar char="•"/>
            </a:pPr>
            <a:r>
              <a:rPr lang="es-ES" sz="2800" b="1" dirty="0"/>
              <a:t>Intervienen  como </a:t>
            </a:r>
            <a:r>
              <a:rPr lang="es-ES" sz="2800" b="1" dirty="0" err="1">
                <a:solidFill>
                  <a:srgbClr val="FF0000"/>
                </a:solidFill>
              </a:rPr>
              <a:t>cofactor</a:t>
            </a:r>
            <a:r>
              <a:rPr lang="es-ES" sz="2800" b="1" dirty="0">
                <a:solidFill>
                  <a:srgbClr val="FF0000"/>
                </a:solidFill>
              </a:rPr>
              <a:t> enzimático en el metabolismo energético de </a:t>
            </a:r>
            <a:r>
              <a:rPr lang="es-ES" sz="2800" b="1" dirty="0" err="1">
                <a:solidFill>
                  <a:srgbClr val="FF0000"/>
                </a:solidFill>
              </a:rPr>
              <a:t>macronutrientes</a:t>
            </a:r>
            <a:endParaRPr lang="es-MX" sz="2800" b="1" dirty="0">
              <a:solidFill>
                <a:srgbClr val="FF0000"/>
              </a:solidFill>
            </a:endParaRPr>
          </a:p>
        </p:txBody>
      </p:sp>
      <p:sp>
        <p:nvSpPr>
          <p:cNvPr id="44041" name="Rectangle 34"/>
          <p:cNvSpPr>
            <a:spLocks noChangeArrowheads="1"/>
          </p:cNvSpPr>
          <p:nvPr/>
        </p:nvSpPr>
        <p:spPr bwMode="auto">
          <a:xfrm>
            <a:off x="2124075" y="2420938"/>
            <a:ext cx="1655763" cy="576262"/>
          </a:xfrm>
          <a:prstGeom prst="rect">
            <a:avLst/>
          </a:prstGeom>
          <a:solidFill>
            <a:schemeClr val="accent1"/>
          </a:solidFill>
          <a:ln w="9525">
            <a:noFill/>
            <a:miter lim="800000"/>
            <a:headEnd/>
            <a:tailEnd/>
          </a:ln>
        </p:spPr>
        <p:txBody>
          <a:bodyPr wrap="none" anchor="ctr"/>
          <a:lstStyle/>
          <a:p>
            <a:endParaRPr lang="es-P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73"/>
                                        </p:tgtEl>
                                        <p:attrNameLst>
                                          <p:attrName>style.visibility</p:attrName>
                                        </p:attrNameLst>
                                      </p:cBhvr>
                                      <p:to>
                                        <p:strVal val="visible"/>
                                      </p:to>
                                    </p:set>
                                  </p:childTnLst>
                                </p:cTn>
                              </p:par>
                              <p:par>
                                <p:cTn id="7" presetID="5" presetClass="entr" presetSubtype="10" fill="hold" grpId="0" nodeType="withEffect">
                                  <p:stCondLst>
                                    <p:cond delay="0"/>
                                  </p:stCondLst>
                                  <p:childTnLst>
                                    <p:set>
                                      <p:cBhvr>
                                        <p:cTn id="8" dur="1" fill="hold">
                                          <p:stCondLst>
                                            <p:cond delay="0"/>
                                          </p:stCondLst>
                                        </p:cTn>
                                        <p:tgtEl>
                                          <p:spTgt spid="112672"/>
                                        </p:tgtEl>
                                        <p:attrNameLst>
                                          <p:attrName>style.visibility</p:attrName>
                                        </p:attrNameLst>
                                      </p:cBhvr>
                                      <p:to>
                                        <p:strVal val="visible"/>
                                      </p:to>
                                    </p:set>
                                    <p:animEffect transition="in" filter="checkerboard(across)">
                                      <p:cBhvr>
                                        <p:cTn id="9" dur="500"/>
                                        <p:tgtEl>
                                          <p:spTgt spid="112672"/>
                                        </p:tgtEl>
                                      </p:cBhvr>
                                    </p:animEffect>
                                  </p:childTnLst>
                                </p:cTn>
                              </p:par>
                              <p:par>
                                <p:cTn id="10" presetID="5" presetClass="entr" presetSubtype="10" fill="hold" nodeType="withEffect">
                                  <p:stCondLst>
                                    <p:cond delay="0"/>
                                  </p:stCondLst>
                                  <p:childTnLst>
                                    <p:set>
                                      <p:cBhvr>
                                        <p:cTn id="11" dur="1" fill="hold">
                                          <p:stCondLst>
                                            <p:cond delay="0"/>
                                          </p:stCondLst>
                                        </p:cTn>
                                        <p:tgtEl>
                                          <p:spTgt spid="112661"/>
                                        </p:tgtEl>
                                        <p:attrNameLst>
                                          <p:attrName>style.visibility</p:attrName>
                                        </p:attrNameLst>
                                      </p:cBhvr>
                                      <p:to>
                                        <p:strVal val="visible"/>
                                      </p:to>
                                    </p:set>
                                    <p:animEffect transition="in" filter="checkerboard(across)">
                                      <p:cBhvr>
                                        <p:cTn id="12" dur="500"/>
                                        <p:tgtEl>
                                          <p:spTgt spid="1126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gradFill rotWithShape="1">
            <a:gsLst>
              <a:gs pos="0">
                <a:srgbClr val="74754B"/>
              </a:gs>
              <a:gs pos="50000">
                <a:srgbClr val="FBFDA1"/>
              </a:gs>
              <a:gs pos="100000">
                <a:srgbClr val="74754B"/>
              </a:gs>
            </a:gsLst>
            <a:lin ang="5400000" scaled="1"/>
          </a:gradFill>
          <a:ln>
            <a:solidFill>
              <a:schemeClr val="tx1"/>
            </a:solidFill>
            <a:miter lim="800000"/>
            <a:headEnd/>
            <a:tailEnd/>
          </a:ln>
        </p:spPr>
        <p:txBody>
          <a:bodyPr/>
          <a:lstStyle/>
          <a:p>
            <a:pPr eaLnBrk="1" hangingPunct="1"/>
            <a:r>
              <a:rPr lang="es-ES" altLang="es-AR" sz="3200" b="1" i="1" smtClean="0"/>
              <a:t>OXIDORREDUCTASAS (DESHIDROGENASAS)</a:t>
            </a:r>
          </a:p>
        </p:txBody>
      </p:sp>
      <p:sp>
        <p:nvSpPr>
          <p:cNvPr id="10243" name="Rectangle 3"/>
          <p:cNvSpPr>
            <a:spLocks noGrp="1" noChangeArrowheads="1"/>
          </p:cNvSpPr>
          <p:nvPr>
            <p:ph type="body" sz="half" idx="1"/>
          </p:nvPr>
        </p:nvSpPr>
        <p:spPr>
          <a:xfrm>
            <a:off x="457200" y="1600200"/>
            <a:ext cx="8291513" cy="4997450"/>
          </a:xfrm>
          <a:solidFill>
            <a:srgbClr val="FDFEE2"/>
          </a:solidFill>
          <a:ln>
            <a:solidFill>
              <a:schemeClr val="tx1"/>
            </a:solidFill>
            <a:miter lim="800000"/>
            <a:headEnd/>
            <a:tailEnd/>
          </a:ln>
        </p:spPr>
        <p:txBody>
          <a:bodyPr/>
          <a:lstStyle/>
          <a:p>
            <a:pPr eaLnBrk="1" hangingPunct="1">
              <a:buFontTx/>
              <a:buNone/>
            </a:pPr>
            <a:endParaRPr lang="es-ES" altLang="es-AR" sz="2800" b="1" smtClean="0"/>
          </a:p>
          <a:p>
            <a:pPr eaLnBrk="1" hangingPunct="1"/>
            <a:r>
              <a:rPr lang="es-ES" altLang="es-AR" sz="2800" b="1" smtClean="0"/>
              <a:t>D</a:t>
            </a:r>
            <a:r>
              <a:rPr lang="es-ES" altLang="es-AR" sz="2800" b="1" i="1" smtClean="0"/>
              <a:t>eshidrogenasas ligadas a NAD ó nicotinamídicas</a:t>
            </a:r>
          </a:p>
        </p:txBody>
      </p:sp>
      <p:sp>
        <p:nvSpPr>
          <p:cNvPr id="10244" name="Text Box 4"/>
          <p:cNvSpPr txBox="1">
            <a:spLocks noChangeArrowheads="1"/>
          </p:cNvSpPr>
          <p:nvPr/>
        </p:nvSpPr>
        <p:spPr bwMode="auto">
          <a:xfrm>
            <a:off x="1042988" y="3141663"/>
            <a:ext cx="6408737" cy="519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800" b="1" baseline="0"/>
              <a:t>AH</a:t>
            </a:r>
            <a:r>
              <a:rPr lang="es-ES" altLang="es-AR" sz="2800" b="1"/>
              <a:t>2</a:t>
            </a:r>
            <a:r>
              <a:rPr lang="es-ES" altLang="es-AR" sz="2800" b="1" baseline="0"/>
              <a:t>  +  NAD</a:t>
            </a:r>
            <a:r>
              <a:rPr lang="es-ES" altLang="es-AR" sz="2800" b="1" baseline="30000"/>
              <a:t>+</a:t>
            </a:r>
            <a:r>
              <a:rPr lang="es-ES" altLang="es-AR" sz="2800" b="1" baseline="0"/>
              <a:t>            A  +  NADH  + H</a:t>
            </a:r>
            <a:r>
              <a:rPr lang="es-ES" altLang="es-AR" sz="2800" b="1" baseline="30000"/>
              <a:t>+</a:t>
            </a:r>
          </a:p>
        </p:txBody>
      </p:sp>
      <p:sp>
        <p:nvSpPr>
          <p:cNvPr id="10245" name="Line 5"/>
          <p:cNvSpPr>
            <a:spLocks noChangeShapeType="1"/>
          </p:cNvSpPr>
          <p:nvPr/>
        </p:nvSpPr>
        <p:spPr bwMode="auto">
          <a:xfrm>
            <a:off x="3563938" y="3500438"/>
            <a:ext cx="647700"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es-AR"/>
          </a:p>
        </p:txBody>
      </p:sp>
      <p:pic>
        <p:nvPicPr>
          <p:cNvPr id="10246" name="Picture 6" descr="NAD"/>
          <p:cNvPicPr>
            <a:picLocks noGrp="1" noChangeAspect="1" noChangeArrowheads="1"/>
          </p:cNvPicPr>
          <p:nvPr>
            <p:ph sz="half" idx="2"/>
          </p:nvPr>
        </p:nvPicPr>
        <p:blipFill>
          <a:blip r:embed="rId2">
            <a:extLst>
              <a:ext uri="{28A0092B-C50C-407E-A947-70E740481C1C}">
                <a14:useLocalDpi xmlns="" xmlns:a14="http://schemas.microsoft.com/office/drawing/2010/main" val="0"/>
              </a:ext>
            </a:extLst>
          </a:blip>
          <a:srcRect/>
          <a:stretch>
            <a:fillRect/>
          </a:stretch>
        </p:blipFill>
        <p:spPr>
          <a:xfrm>
            <a:off x="1116013" y="3860800"/>
            <a:ext cx="5832475" cy="2573338"/>
          </a:xfrm>
          <a:noFill/>
        </p:spPr>
      </p:pic>
      <p:sp>
        <p:nvSpPr>
          <p:cNvPr id="10247" name="Rectangle 7"/>
          <p:cNvSpPr>
            <a:spLocks noChangeArrowheads="1"/>
          </p:cNvSpPr>
          <p:nvPr/>
        </p:nvSpPr>
        <p:spPr bwMode="auto">
          <a:xfrm>
            <a:off x="900113" y="5013325"/>
            <a:ext cx="2016125" cy="1511300"/>
          </a:xfrm>
          <a:prstGeom prst="rect">
            <a:avLst/>
          </a:prstGeom>
          <a:solidFill>
            <a:schemeClr val="accent1">
              <a:alpha val="12157"/>
            </a:schemeClr>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Tree>
    <p:extLst>
      <p:ext uri="{BB962C8B-B14F-4D97-AF65-F5344CB8AC3E}">
        <p14:creationId xmlns="" xmlns:p14="http://schemas.microsoft.com/office/powerpoint/2010/main" val="4324940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4819" name="Picture 3"/>
          <p:cNvPicPr>
            <a:picLocks noChangeAspect="1" noChangeArrowheads="1"/>
          </p:cNvPicPr>
          <p:nvPr/>
        </p:nvPicPr>
        <p:blipFill>
          <a:blip r:embed="rId2"/>
          <a:srcRect/>
          <a:stretch>
            <a:fillRect/>
          </a:stretch>
        </p:blipFill>
        <p:spPr bwMode="auto">
          <a:xfrm>
            <a:off x="857224" y="928670"/>
            <a:ext cx="4110650" cy="4714908"/>
          </a:xfrm>
          <a:prstGeom prst="rect">
            <a:avLst/>
          </a:prstGeom>
          <a:noFill/>
          <a:ln w="9525">
            <a:noFill/>
            <a:miter lim="800000"/>
            <a:headEnd/>
            <a:tailEnd/>
          </a:ln>
          <a:effectLst/>
        </p:spPr>
      </p:pic>
      <p:pic>
        <p:nvPicPr>
          <p:cNvPr id="34820" name="Picture 4"/>
          <p:cNvPicPr>
            <a:picLocks noChangeAspect="1" noChangeArrowheads="1"/>
          </p:cNvPicPr>
          <p:nvPr/>
        </p:nvPicPr>
        <p:blipFill>
          <a:blip r:embed="rId3"/>
          <a:srcRect/>
          <a:stretch>
            <a:fillRect/>
          </a:stretch>
        </p:blipFill>
        <p:spPr bwMode="auto">
          <a:xfrm>
            <a:off x="4929190" y="1071546"/>
            <a:ext cx="3659412" cy="2000264"/>
          </a:xfrm>
          <a:prstGeom prst="rect">
            <a:avLst/>
          </a:prstGeom>
          <a:noFill/>
          <a:ln w="9525">
            <a:noFill/>
            <a:miter lim="800000"/>
            <a:headEnd/>
            <a:tailEnd/>
          </a:ln>
          <a:effectLst/>
        </p:spPr>
      </p:pic>
      <p:sp>
        <p:nvSpPr>
          <p:cNvPr id="7" name="6 Elipse"/>
          <p:cNvSpPr/>
          <p:nvPr/>
        </p:nvSpPr>
        <p:spPr>
          <a:xfrm>
            <a:off x="4143372" y="1428736"/>
            <a:ext cx="928694" cy="8572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5" name="Rectangle 2"/>
          <p:cNvSpPr>
            <a:spLocks noGrp="1" noChangeArrowheads="1"/>
          </p:cNvSpPr>
          <p:nvPr>
            <p:ph type="title"/>
          </p:nvPr>
        </p:nvSpPr>
        <p:spPr>
          <a:xfrm>
            <a:off x="457200" y="71414"/>
            <a:ext cx="8043890" cy="725470"/>
          </a:xfrm>
          <a:gradFill rotWithShape="1">
            <a:gsLst>
              <a:gs pos="0">
                <a:srgbClr val="74754B"/>
              </a:gs>
              <a:gs pos="50000">
                <a:srgbClr val="FBFDA1"/>
              </a:gs>
              <a:gs pos="100000">
                <a:srgbClr val="74754B"/>
              </a:gs>
            </a:gsLst>
            <a:lin ang="5400000" scaled="1"/>
          </a:gradFill>
          <a:ln>
            <a:solidFill>
              <a:schemeClr val="tx1"/>
            </a:solidFill>
            <a:miter lim="800000"/>
            <a:headEnd/>
            <a:tailEnd/>
          </a:ln>
        </p:spPr>
        <p:txBody>
          <a:bodyPr>
            <a:normAutofit/>
          </a:bodyPr>
          <a:lstStyle/>
          <a:p>
            <a:pPr eaLnBrk="1" hangingPunct="1"/>
            <a:r>
              <a:rPr lang="es-ES" altLang="es-AR" sz="2400" b="1" smtClean="0"/>
              <a:t>REACCION DE REDUCCION DE NAD</a:t>
            </a:r>
            <a:r>
              <a:rPr lang="es-ES" altLang="es-AR" sz="2400" b="1" baseline="30000" smtClean="0"/>
              <a:t>+</a:t>
            </a:r>
            <a:endParaRPr lang="es-ES" altLang="es-AR" sz="2400" b="1"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1610</TotalTime>
  <Words>2281</Words>
  <Application>Microsoft Office PowerPoint</Application>
  <PresentationFormat>Presentación en pantalla (4:3)</PresentationFormat>
  <Paragraphs>519</Paragraphs>
  <Slides>58</Slides>
  <Notes>2</Notes>
  <HiddenSlides>1</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58</vt:i4>
      </vt:variant>
    </vt:vector>
  </HeadingPairs>
  <TitlesOfParts>
    <vt:vector size="60" baseType="lpstr">
      <vt:lpstr>Tema de Office</vt:lpstr>
      <vt:lpstr>Fotografía de Photo Editor</vt:lpstr>
      <vt:lpstr>Diapositiva 1</vt:lpstr>
      <vt:lpstr>Representación esquemática de una oxidación biológica</vt:lpstr>
      <vt:lpstr>Diapositiva 3</vt:lpstr>
      <vt:lpstr>Diapositiva 4</vt:lpstr>
      <vt:lpstr>Diapositiva 5</vt:lpstr>
      <vt:lpstr>Diapositiva 6</vt:lpstr>
      <vt:lpstr>NIACINA O VITAMINA B3 RIBOFLAVINA O VITAMINA B2</vt:lpstr>
      <vt:lpstr>OXIDORREDUCTASAS (DESHIDROGENASAS)</vt:lpstr>
      <vt:lpstr>REACCION DE REDUCCION DE NAD+</vt:lpstr>
      <vt:lpstr>REACCION DE REDUCCION DE NAD+</vt:lpstr>
      <vt:lpstr>¿Qué reacciones proveen de NADH  a la Cadena Respiratoria?</vt:lpstr>
      <vt:lpstr>Deshidrogenasas ligadas a FAD ó a FMN</vt:lpstr>
      <vt:lpstr>FLAVINA</vt:lpstr>
      <vt:lpstr>Diapositiva 14</vt:lpstr>
      <vt:lpstr>COMPONENTES DE LA CADENA DE TRANSPORTE ELECTRONICO</vt:lpstr>
      <vt:lpstr>Diapositiva 16</vt:lpstr>
      <vt:lpstr>Diapositiva 17</vt:lpstr>
      <vt:lpstr>Componentes de la  Cadena de transporte electrónico</vt:lpstr>
      <vt:lpstr>Diapositiva 19</vt:lpstr>
      <vt:lpstr>Diapositiva 20</vt:lpstr>
      <vt:lpstr>Diapositiva 21</vt:lpstr>
      <vt:lpstr>REACCIONES DEL COMPLEJO I</vt:lpstr>
      <vt:lpstr>Camino de los equivalentes de reducción en el Complejo I</vt:lpstr>
      <vt:lpstr>COMPLEJO II</vt:lpstr>
      <vt:lpstr>CAMINO DE LOS ELECTRONES desde el COMPLEJO III al O2</vt:lpstr>
      <vt:lpstr>Diapositiva 26</vt:lpstr>
      <vt:lpstr>Diapositiva 27</vt:lpstr>
      <vt:lpstr>Diapositiva 28</vt:lpstr>
      <vt:lpstr>Diapositiva 29</vt:lpstr>
      <vt:lpstr>Diapositiva 30</vt:lpstr>
      <vt:lpstr>  Transporte Electrónico mitocondrial ¿Qué tipo de proceso? </vt:lpstr>
      <vt:lpstr>Adenosina Trifosfato (ATP)</vt:lpstr>
      <vt:lpstr>Energía de Hidrólisis de los Compuestos de elevada Energía</vt:lpstr>
      <vt:lpstr>Diapositiva 34</vt:lpstr>
      <vt:lpstr>Diapositiva 35</vt:lpstr>
      <vt:lpstr>¿Cómo ocurre la síntesis de ATP?  FOSFORILACIÓN OXIDATIVA   La Cadena de Transporte de Electrones y  la FOSFORILACIÓN OXIDATIVA estuvieron separadas conceptualmente  por mucho tiempo.   En 1961 Peter Mitchell propuso la  Hipótesis Quimiosmótica   “LA FORMACIÓN DEL ATP (O FOSFORILACIÓN DEL ADP), ES POSIBLE POR LA DIFERENCIA EN LA CONCENTRACIÓN DE PROTONES A TRAVÉS DE LA MEMBRANA”</vt:lpstr>
      <vt:lpstr>Diapositiva 37</vt:lpstr>
      <vt:lpstr>SINTESIS DE ATP  TEORIA QUIMIOSMOTICA Traslocación de H+ acoplada al Transporte de electrones</vt:lpstr>
      <vt:lpstr>Diapositiva 39</vt:lpstr>
      <vt:lpstr>POSTULADOS DE LA TEORIA QUIMIOSMOTICA</vt:lpstr>
      <vt:lpstr>Diapositiva 41</vt:lpstr>
      <vt:lpstr>Diapositiva 42</vt:lpstr>
      <vt:lpstr>Relación P/O en  Cadena de Transporte Electrónico</vt:lpstr>
      <vt:lpstr>Diapositiva 44</vt:lpstr>
      <vt:lpstr>Diapositiva 45</vt:lpstr>
      <vt:lpstr>INHIBIDORES</vt:lpstr>
      <vt:lpstr>Diapositiva 47</vt:lpstr>
      <vt:lpstr>Diapositiva 48</vt:lpstr>
      <vt:lpstr>Diapositiva 49</vt:lpstr>
      <vt:lpstr>INHIBIDORES DE LA FOSFORILACIÓN</vt:lpstr>
      <vt:lpstr>DESACOPLANTES</vt:lpstr>
      <vt:lpstr>Diapositiva 52</vt:lpstr>
      <vt:lpstr>Diapositiva 53</vt:lpstr>
      <vt:lpstr>Diapositiva 54</vt:lpstr>
      <vt:lpstr>Diapositiva 55</vt:lpstr>
      <vt:lpstr>Diapositiva 56</vt:lpstr>
      <vt:lpstr>Cadena de transporte electrónica alternativa  en plantas - Papel fisiológico </vt:lpstr>
      <vt:lpstr>   BIBLIOGRAFÍA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QUÍMICA BIOLÓGICA</dc:title>
  <dc:creator>ali y facu</dc:creator>
  <cp:lastModifiedBy>ali y facu</cp:lastModifiedBy>
  <cp:revision>120</cp:revision>
  <dcterms:created xsi:type="dcterms:W3CDTF">2014-08-28T20:12:21Z</dcterms:created>
  <dcterms:modified xsi:type="dcterms:W3CDTF">2016-03-31T12:42:31Z</dcterms:modified>
</cp:coreProperties>
</file>